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mp4" ContentType="video/unknown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ppt/tags/tag6.xml" ContentType="application/vnd.openxmlformats-officedocument.presentationml.tags+xml"/>
  <Override PartName="/ppt/notesSlides/notesSlide6.xml" ContentType="application/vnd.openxmlformats-officedocument.presentationml.notesSlide+xml"/>
  <Override PartName="/ppt/tags/tag7.xml" ContentType="application/vnd.openxmlformats-officedocument.presentationml.tags+xml"/>
  <Override PartName="/ppt/notesSlides/notesSlide7.xml" ContentType="application/vnd.openxmlformats-officedocument.presentationml.notesSlide+xml"/>
  <Override PartName="/ppt/tags/tag8.xml" ContentType="application/vnd.openxmlformats-officedocument.presentationml.tags+xml"/>
  <Override PartName="/ppt/notesSlides/notesSlide8.xml" ContentType="application/vnd.openxmlformats-officedocument.presentationml.notesSlide+xml"/>
  <Override PartName="/ppt/tags/tag9.xml" ContentType="application/vnd.openxmlformats-officedocument.presentationml.tags+xml"/>
  <Override PartName="/ppt/notesSlides/notesSlide9.xml" ContentType="application/vnd.openxmlformats-officedocument.presentationml.notesSlide+xml"/>
  <Override PartName="/ppt/tags/tag10.xml" ContentType="application/vnd.openxmlformats-officedocument.presentationml.tags+xml"/>
  <Override PartName="/ppt/notesSlides/notesSlide10.xml" ContentType="application/vnd.openxmlformats-officedocument.presentationml.notesSlide+xml"/>
  <Override PartName="/ppt/tags/tag11.xml" ContentType="application/vnd.openxmlformats-officedocument.presentationml.tags+xml"/>
  <Override PartName="/ppt/notesSlides/notesSlide11.xml" ContentType="application/vnd.openxmlformats-officedocument.presentationml.notesSlide+xml"/>
  <Override PartName="/ppt/tags/tag12.xml" ContentType="application/vnd.openxmlformats-officedocument.presentationml.tags+xml"/>
  <Override PartName="/ppt/notesSlides/notesSlide12.xml" ContentType="application/vnd.openxmlformats-officedocument.presentationml.notesSlide+xml"/>
  <Override PartName="/ppt/tags/tag13.xml" ContentType="application/vnd.openxmlformats-officedocument.presentationml.tags+xml"/>
  <Override PartName="/ppt/notesSlides/notesSlide13.xml" ContentType="application/vnd.openxmlformats-officedocument.presentationml.notesSlide+xml"/>
  <Override PartName="/ppt/tags/tag14.xml" ContentType="application/vnd.openxmlformats-officedocument.presentationml.tags+xml"/>
  <Override PartName="/ppt/notesSlides/notesSlide14.xml" ContentType="application/vnd.openxmlformats-officedocument.presentationml.notesSlide+xml"/>
  <Override PartName="/ppt/tags/tag15.xml" ContentType="application/vnd.openxmlformats-officedocument.presentationml.tags+xml"/>
  <Override PartName="/ppt/notesSlides/notesSlide15.xml" ContentType="application/vnd.openxmlformats-officedocument.presentationml.notesSlide+xml"/>
  <Override PartName="/ppt/tags/tag16.xml" ContentType="application/vnd.openxmlformats-officedocument.presentationml.tags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389" r:id="rId2"/>
    <p:sldId id="376" r:id="rId3"/>
    <p:sldId id="385" r:id="rId4"/>
    <p:sldId id="387" r:id="rId5"/>
    <p:sldId id="382" r:id="rId6"/>
    <p:sldId id="386" r:id="rId7"/>
    <p:sldId id="388" r:id="rId8"/>
    <p:sldId id="390" r:id="rId9"/>
    <p:sldId id="391" r:id="rId10"/>
    <p:sldId id="394" r:id="rId11"/>
    <p:sldId id="392" r:id="rId12"/>
    <p:sldId id="395" r:id="rId13"/>
    <p:sldId id="400" r:id="rId14"/>
    <p:sldId id="396" r:id="rId15"/>
    <p:sldId id="397" r:id="rId16"/>
    <p:sldId id="398" r:id="rId17"/>
  </p:sldIdLst>
  <p:sldSz cx="10799763" cy="7561263"/>
  <p:notesSz cx="7099300" cy="10234613"/>
  <p:defaultTextStyle>
    <a:defPPr>
      <a:defRPr lang="en-GB"/>
    </a:defPPr>
    <a:lvl1pPr algn="l" rtl="0" fontAlgn="base">
      <a:spcBef>
        <a:spcPct val="0"/>
      </a:spcBef>
      <a:spcAft>
        <a:spcPct val="0"/>
      </a:spcAft>
      <a:defRPr sz="2500" kern="1200">
        <a:solidFill>
          <a:schemeClr val="tx1"/>
        </a:solidFill>
        <a:latin typeface="Arial" pitchFamily="-1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500" kern="1200">
        <a:solidFill>
          <a:schemeClr val="tx1"/>
        </a:solidFill>
        <a:latin typeface="Arial" pitchFamily="-1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500" kern="1200">
        <a:solidFill>
          <a:schemeClr val="tx1"/>
        </a:solidFill>
        <a:latin typeface="Arial" pitchFamily="-1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500" kern="1200">
        <a:solidFill>
          <a:schemeClr val="tx1"/>
        </a:solidFill>
        <a:latin typeface="Arial" pitchFamily="-1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500" kern="1200">
        <a:solidFill>
          <a:schemeClr val="tx1"/>
        </a:solidFill>
        <a:latin typeface="Arial" pitchFamily="-1" charset="0"/>
        <a:ea typeface="+mn-ea"/>
        <a:cs typeface="+mn-cs"/>
      </a:defRPr>
    </a:lvl5pPr>
    <a:lvl6pPr marL="2286000" algn="l" defTabSz="457200" rtl="0" eaLnBrk="1" latinLnBrk="0" hangingPunct="1">
      <a:defRPr sz="2500" kern="1200">
        <a:solidFill>
          <a:schemeClr val="tx1"/>
        </a:solidFill>
        <a:latin typeface="Arial" pitchFamily="-1" charset="0"/>
        <a:ea typeface="+mn-ea"/>
        <a:cs typeface="+mn-cs"/>
      </a:defRPr>
    </a:lvl6pPr>
    <a:lvl7pPr marL="2743200" algn="l" defTabSz="457200" rtl="0" eaLnBrk="1" latinLnBrk="0" hangingPunct="1">
      <a:defRPr sz="2500" kern="1200">
        <a:solidFill>
          <a:schemeClr val="tx1"/>
        </a:solidFill>
        <a:latin typeface="Arial" pitchFamily="-1" charset="0"/>
        <a:ea typeface="+mn-ea"/>
        <a:cs typeface="+mn-cs"/>
      </a:defRPr>
    </a:lvl7pPr>
    <a:lvl8pPr marL="3200400" algn="l" defTabSz="457200" rtl="0" eaLnBrk="1" latinLnBrk="0" hangingPunct="1">
      <a:defRPr sz="2500" kern="1200">
        <a:solidFill>
          <a:schemeClr val="tx1"/>
        </a:solidFill>
        <a:latin typeface="Arial" pitchFamily="-1" charset="0"/>
        <a:ea typeface="+mn-ea"/>
        <a:cs typeface="+mn-cs"/>
      </a:defRPr>
    </a:lvl8pPr>
    <a:lvl9pPr marL="3657600" algn="l" defTabSz="457200" rtl="0" eaLnBrk="1" latinLnBrk="0" hangingPunct="1">
      <a:defRPr sz="2500" kern="1200">
        <a:solidFill>
          <a:schemeClr val="tx1"/>
        </a:solidFill>
        <a:latin typeface="Arial" pitchFamily="-1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6D9F"/>
    <a:srgbClr val="0066FF"/>
    <a:srgbClr val="E8C380"/>
    <a:srgbClr val="99CCFF"/>
    <a:srgbClr val="E3B462"/>
    <a:srgbClr val="C0C0C0"/>
    <a:srgbClr val="B2B2B2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634" autoAdjust="0"/>
    <p:restoredTop sz="94660"/>
  </p:normalViewPr>
  <p:slideViewPr>
    <p:cSldViewPr>
      <p:cViewPr varScale="1">
        <p:scale>
          <a:sx n="70" d="100"/>
          <a:sy n="70" d="100"/>
        </p:scale>
        <p:origin x="-1552" y="-96"/>
      </p:cViewPr>
      <p:guideLst>
        <p:guide orient="horz" pos="703"/>
        <p:guide pos="272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74" d="100"/>
          <a:sy n="74" d="100"/>
        </p:scale>
        <p:origin x="-2504" y="-120"/>
      </p:cViewPr>
      <p:guideLst>
        <p:guide orient="horz" pos="3223"/>
        <p:guide pos="2236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interSettings" Target="printerSettings/printerSettings1.bin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-1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1138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-1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-1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-1" charset="0"/>
              </a:defRPr>
            </a:lvl1pPr>
          </a:lstStyle>
          <a:p>
            <a:pPr>
              <a:defRPr/>
            </a:pPr>
            <a:fld id="{6D9258D6-7E23-5843-803A-05FA8604108D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229963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2.jpe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-1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8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-1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09625" y="768350"/>
            <a:ext cx="5480050" cy="38369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3" y="4860925"/>
            <a:ext cx="5680075" cy="4605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pitchFamily="-1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itchFamily="-1" charset="0"/>
              </a:defRPr>
            </a:lvl1pPr>
          </a:lstStyle>
          <a:p>
            <a:pPr>
              <a:defRPr/>
            </a:pPr>
            <a:fld id="{C9769199-FE31-AE48-8843-897A7F470C34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96753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" charset="0"/>
        <a:ea typeface="ＭＳ Ｐゴシック" pitchFamily="-1" charset="-128"/>
        <a:cs typeface="ＭＳ Ｐゴシック" pitchFamily="-1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" charset="0"/>
        <a:ea typeface="ＭＳ Ｐゴシック" pitchFamily="-1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" charset="0"/>
        <a:ea typeface="ＭＳ Ｐゴシック" pitchFamily="-1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" charset="0"/>
        <a:ea typeface="ＭＳ Ｐゴシック" pitchFamily="-1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" charset="0"/>
        <a:ea typeface="ＭＳ Ｐゴシック" pitchFamily="-1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548889-21B8-D64C-9C5F-9B29EA762CAF}" type="slidenum">
              <a:rPr lang="zh-TW" altLang="en-GB">
                <a:cs typeface="新細明體" pitchFamily="-1" charset="-120"/>
              </a:rPr>
              <a:pPr/>
              <a:t>1</a:t>
            </a:fld>
            <a:endParaRPr lang="en-GB" altLang="zh-TW" dirty="0">
              <a:cs typeface="新細明體" pitchFamily="-1" charset="-120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9625" y="768350"/>
            <a:ext cx="5480050" cy="3836988"/>
          </a:xfrm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548889-21B8-D64C-9C5F-9B29EA762CAF}" type="slidenum">
              <a:rPr lang="zh-TW" altLang="en-GB">
                <a:cs typeface="新細明體" pitchFamily="-1" charset="-120"/>
              </a:rPr>
              <a:pPr/>
              <a:t>10</a:t>
            </a:fld>
            <a:endParaRPr lang="en-GB" altLang="zh-TW" dirty="0">
              <a:cs typeface="新細明體" pitchFamily="-1" charset="-120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9625" y="768350"/>
            <a:ext cx="5480050" cy="3836988"/>
          </a:xfrm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548889-21B8-D64C-9C5F-9B29EA762CAF}" type="slidenum">
              <a:rPr lang="zh-TW" altLang="en-GB">
                <a:cs typeface="新細明體" pitchFamily="-1" charset="-120"/>
              </a:rPr>
              <a:pPr/>
              <a:t>11</a:t>
            </a:fld>
            <a:endParaRPr lang="en-GB" altLang="zh-TW" dirty="0">
              <a:cs typeface="新細明體" pitchFamily="-1" charset="-120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9625" y="768350"/>
            <a:ext cx="5480050" cy="3836988"/>
          </a:xfrm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548889-21B8-D64C-9C5F-9B29EA762CAF}" type="slidenum">
              <a:rPr lang="zh-TW" altLang="en-GB">
                <a:cs typeface="新細明體" pitchFamily="-1" charset="-120"/>
              </a:rPr>
              <a:pPr/>
              <a:t>12</a:t>
            </a:fld>
            <a:endParaRPr lang="en-GB" altLang="zh-TW" dirty="0">
              <a:cs typeface="新細明體" pitchFamily="-1" charset="-120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9625" y="768350"/>
            <a:ext cx="5480050" cy="3836988"/>
          </a:xfrm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548889-21B8-D64C-9C5F-9B29EA762CAF}" type="slidenum">
              <a:rPr lang="zh-TW" altLang="en-GB">
                <a:cs typeface="新細明體" pitchFamily="-1" charset="-120"/>
              </a:rPr>
              <a:pPr/>
              <a:t>13</a:t>
            </a:fld>
            <a:endParaRPr lang="en-GB" altLang="zh-TW" dirty="0">
              <a:cs typeface="新細明體" pitchFamily="-1" charset="-120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9625" y="768350"/>
            <a:ext cx="5480050" cy="3836988"/>
          </a:xfrm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548889-21B8-D64C-9C5F-9B29EA762CAF}" type="slidenum">
              <a:rPr lang="zh-TW" altLang="en-GB">
                <a:cs typeface="新細明體" pitchFamily="-1" charset="-120"/>
              </a:rPr>
              <a:pPr/>
              <a:t>14</a:t>
            </a:fld>
            <a:endParaRPr lang="en-GB" altLang="zh-TW" dirty="0">
              <a:cs typeface="新細明體" pitchFamily="-1" charset="-120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9625" y="768350"/>
            <a:ext cx="5480050" cy="3836988"/>
          </a:xfrm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548889-21B8-D64C-9C5F-9B29EA762CAF}" type="slidenum">
              <a:rPr lang="zh-TW" altLang="en-GB">
                <a:cs typeface="新細明體" pitchFamily="-1" charset="-120"/>
              </a:rPr>
              <a:pPr/>
              <a:t>15</a:t>
            </a:fld>
            <a:endParaRPr lang="en-GB" altLang="zh-TW" dirty="0">
              <a:cs typeface="新細明體" pitchFamily="-1" charset="-120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9625" y="768350"/>
            <a:ext cx="5480050" cy="3836988"/>
          </a:xfrm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548889-21B8-D64C-9C5F-9B29EA762CAF}" type="slidenum">
              <a:rPr lang="zh-TW" altLang="en-GB">
                <a:cs typeface="新細明體" pitchFamily="-1" charset="-120"/>
              </a:rPr>
              <a:pPr/>
              <a:t>16</a:t>
            </a:fld>
            <a:endParaRPr lang="en-GB" altLang="zh-TW" dirty="0">
              <a:cs typeface="新細明體" pitchFamily="-1" charset="-120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9625" y="768350"/>
            <a:ext cx="5480050" cy="3836988"/>
          </a:xfrm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548889-21B8-D64C-9C5F-9B29EA762CAF}" type="slidenum">
              <a:rPr lang="zh-TW" altLang="en-GB">
                <a:cs typeface="新細明體" pitchFamily="-1" charset="-120"/>
              </a:rPr>
              <a:pPr/>
              <a:t>2</a:t>
            </a:fld>
            <a:endParaRPr lang="en-GB" altLang="zh-TW" dirty="0">
              <a:cs typeface="新細明體" pitchFamily="-1" charset="-120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9625" y="768350"/>
            <a:ext cx="5480050" cy="3836988"/>
          </a:xfrm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548889-21B8-D64C-9C5F-9B29EA762CAF}" type="slidenum">
              <a:rPr lang="zh-TW" altLang="en-GB">
                <a:cs typeface="新細明體" pitchFamily="-1" charset="-120"/>
              </a:rPr>
              <a:pPr/>
              <a:t>3</a:t>
            </a:fld>
            <a:endParaRPr lang="en-GB" altLang="zh-TW" dirty="0">
              <a:cs typeface="新細明體" pitchFamily="-1" charset="-120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9625" y="768350"/>
            <a:ext cx="5480050" cy="3836988"/>
          </a:xfrm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548889-21B8-D64C-9C5F-9B29EA762CAF}" type="slidenum">
              <a:rPr lang="zh-TW" altLang="en-GB">
                <a:cs typeface="新細明體" pitchFamily="-1" charset="-120"/>
              </a:rPr>
              <a:pPr/>
              <a:t>4</a:t>
            </a:fld>
            <a:endParaRPr lang="en-GB" altLang="zh-TW" dirty="0">
              <a:cs typeface="新細明體" pitchFamily="-1" charset="-120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9625" y="768350"/>
            <a:ext cx="5480050" cy="3836988"/>
          </a:xfrm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548889-21B8-D64C-9C5F-9B29EA762CAF}" type="slidenum">
              <a:rPr lang="zh-TW" altLang="en-GB">
                <a:cs typeface="新細明體" pitchFamily="-1" charset="-120"/>
              </a:rPr>
              <a:pPr/>
              <a:t>5</a:t>
            </a:fld>
            <a:endParaRPr lang="en-GB" altLang="zh-TW" dirty="0">
              <a:cs typeface="新細明體" pitchFamily="-1" charset="-120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9625" y="768350"/>
            <a:ext cx="5480050" cy="3836988"/>
          </a:xfrm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548889-21B8-D64C-9C5F-9B29EA762CAF}" type="slidenum">
              <a:rPr lang="zh-TW" altLang="en-GB">
                <a:cs typeface="新細明體" pitchFamily="-1" charset="-120"/>
              </a:rPr>
              <a:pPr/>
              <a:t>6</a:t>
            </a:fld>
            <a:endParaRPr lang="en-GB" altLang="zh-TW" dirty="0">
              <a:cs typeface="新細明體" pitchFamily="-1" charset="-120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9625" y="768350"/>
            <a:ext cx="5480050" cy="3836988"/>
          </a:xfrm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548889-21B8-D64C-9C5F-9B29EA762CAF}" type="slidenum">
              <a:rPr lang="zh-TW" altLang="en-GB">
                <a:cs typeface="新細明體" pitchFamily="-1" charset="-120"/>
              </a:rPr>
              <a:pPr/>
              <a:t>7</a:t>
            </a:fld>
            <a:endParaRPr lang="en-GB" altLang="zh-TW" dirty="0">
              <a:cs typeface="新細明體" pitchFamily="-1" charset="-120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9625" y="768350"/>
            <a:ext cx="5480050" cy="3836988"/>
          </a:xfrm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548889-21B8-D64C-9C5F-9B29EA762CAF}" type="slidenum">
              <a:rPr lang="zh-TW" altLang="en-GB">
                <a:cs typeface="新細明體" pitchFamily="-1" charset="-120"/>
              </a:rPr>
              <a:pPr/>
              <a:t>8</a:t>
            </a:fld>
            <a:endParaRPr lang="en-GB" altLang="zh-TW" dirty="0">
              <a:cs typeface="新細明體" pitchFamily="-1" charset="-120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9625" y="768350"/>
            <a:ext cx="5480050" cy="3836988"/>
          </a:xfrm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548889-21B8-D64C-9C5F-9B29EA762CAF}" type="slidenum">
              <a:rPr lang="zh-TW" altLang="en-GB">
                <a:cs typeface="新細明體" pitchFamily="-1" charset="-120"/>
              </a:rPr>
              <a:pPr/>
              <a:t>9</a:t>
            </a:fld>
            <a:endParaRPr lang="en-GB" altLang="zh-TW" dirty="0">
              <a:cs typeface="新細明體" pitchFamily="-1" charset="-120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9625" y="768350"/>
            <a:ext cx="5480050" cy="3836988"/>
          </a:xfrm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809664" y="2349500"/>
            <a:ext cx="9180440" cy="1620838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619323" y="4284666"/>
            <a:ext cx="7561117" cy="1931987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de-DE" smtClean="0"/>
              <a:t>Master-Untertitelformat bearbeiten</a:t>
            </a:r>
            <a:endParaRPr lang="de-DE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www.hydronix.com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638AA10-4076-D045-A51B-AFC6EEF7F260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www.hydronix.com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EA7F6A-1141-A044-B671-C54DC34D443A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7830471" y="368300"/>
            <a:ext cx="2428985" cy="6508750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540309" y="368300"/>
            <a:ext cx="7136244" cy="6508750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www.hydronix.com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2361CF6-176C-DD48-A3B5-BF39A8DB6B3C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www.hydronix.com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E8EDE83-C325-7541-8D4D-D3B63C7CD6FB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52952" y="4859341"/>
            <a:ext cx="9180440" cy="15017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52952" y="3205166"/>
            <a:ext cx="9180440" cy="1654175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www.hydronix.com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B3586E4-2D4C-8043-940A-8B4B19944666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540309" y="1557338"/>
            <a:ext cx="4782614" cy="5319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5476841" y="1557338"/>
            <a:ext cx="4782615" cy="5319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www.hydronix.com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E298A3B-21AC-F64D-953D-981E5A02A000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40311" y="303216"/>
            <a:ext cx="9719145" cy="1260475"/>
          </a:xfrm>
        </p:spPr>
        <p:txBody>
          <a:bodyPr/>
          <a:lstStyle>
            <a:lvl1pPr>
              <a:defRPr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40309" y="1692275"/>
            <a:ext cx="4771392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540309" y="2397125"/>
            <a:ext cx="4771392" cy="43576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5486459" y="1692275"/>
            <a:ext cx="4772996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5486459" y="2397125"/>
            <a:ext cx="4772996" cy="43576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www.hydronix.com</a:t>
            </a:r>
          </a:p>
        </p:txBody>
      </p:sp>
      <p:sp>
        <p:nvSpPr>
          <p:cNvPr id="8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593F1C0-906D-D542-8D2C-85496A975C4F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www.hydronix.com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BBEF2DB-8E4F-924D-964A-824AADDCAB37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www.hydronix.com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7A42315-95DC-9444-BDD3-FDE7ED470254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40309" y="301628"/>
            <a:ext cx="3552891" cy="1281113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223067" y="301625"/>
            <a:ext cx="6036388" cy="6453188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540309" y="1582740"/>
            <a:ext cx="3552891" cy="51720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www.hydronix.com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E4779EA-A1CC-A844-90F9-5EC0666FFA9B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116345" y="5292728"/>
            <a:ext cx="6480499" cy="625475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2116345" y="676275"/>
            <a:ext cx="6480499" cy="453548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de-DE" noProof="0" smtClean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2116345" y="5918203"/>
            <a:ext cx="6480499" cy="88741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www.hydronix.com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D6DB86B-0B44-8C41-8729-E5B75DA1F28A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</p:cSld>
  <p:clrMapOvr>
    <a:masterClrMapping/>
  </p:clrMapOvr>
  <p:transition xmlns:p14="http://schemas.microsoft.com/office/powerpoint/2010/main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4" Type="http://schemas.openxmlformats.org/officeDocument/2006/relationships/image" Target="../media/image2.jpeg"/><Relationship Id="rId1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op stripes high res small"/>
          <p:cNvPicPr>
            <a:picLocks noChangeAspect="1" noChangeArrowheads="1"/>
          </p:cNvPicPr>
          <p:nvPr userDrawn="1"/>
        </p:nvPicPr>
        <p:blipFill>
          <a:blip r:embed="rId13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1" y="-36513"/>
            <a:ext cx="10801367" cy="11525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7" name="Picture 3" descr="bottom stripes high res small"/>
          <p:cNvPicPr>
            <a:picLocks noChangeAspect="1" noChangeArrowheads="1"/>
          </p:cNvPicPr>
          <p:nvPr userDrawn="1"/>
        </p:nvPicPr>
        <p:blipFill>
          <a:blip r:embed="rId14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1" y="6445253"/>
            <a:ext cx="10801367" cy="1152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28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1316302" y="368300"/>
            <a:ext cx="7910634" cy="101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04299" tIns="52150" rIns="104299" bIns="52150" numCol="1" anchor="b" anchorCtr="1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title style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body" idx="1"/>
          </p:nvPr>
        </p:nvSpPr>
        <p:spPr bwMode="auto">
          <a:xfrm>
            <a:off x="540311" y="1557338"/>
            <a:ext cx="9719145" cy="5319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04299" tIns="52150" rIns="104299" bIns="5215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8972014" y="7273925"/>
            <a:ext cx="1871040" cy="317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04299" tIns="52150" rIns="104299" bIns="52150" numCol="1" anchor="t" anchorCtr="0" compatLnSpc="1">
            <a:prstTxWarp prst="textNoShape">
              <a:avLst/>
            </a:prstTxWarp>
          </a:bodyPr>
          <a:lstStyle>
            <a:lvl1pPr algn="ctr">
              <a:defRPr sz="1400" b="1">
                <a:solidFill>
                  <a:schemeClr val="bg1"/>
                </a:solidFill>
                <a:latin typeface="Arial" pitchFamily="-1" charset="0"/>
              </a:defRPr>
            </a:lvl1pPr>
          </a:lstStyle>
          <a:p>
            <a:pPr>
              <a:defRPr/>
            </a:pPr>
            <a:r>
              <a:rPr lang="en-GB"/>
              <a:t>www.hydronix.com</a:t>
            </a:r>
          </a:p>
        </p:txBody>
      </p:sp>
      <p:sp>
        <p:nvSpPr>
          <p:cNvPr id="103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0" y="7308853"/>
            <a:ext cx="379980" cy="252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04299" tIns="52150" rIns="104299" bIns="36000" numCol="1" anchor="b" anchorCtr="0" compatLnSpc="1">
            <a:prstTxWarp prst="textNoShape">
              <a:avLst/>
            </a:prstTxWarp>
          </a:bodyPr>
          <a:lstStyle>
            <a:lvl1pPr>
              <a:defRPr sz="700" b="1">
                <a:solidFill>
                  <a:schemeClr val="bg1"/>
                </a:solidFill>
                <a:latin typeface="Arial" pitchFamily="-1" charset="0"/>
              </a:defRPr>
            </a:lvl1pPr>
          </a:lstStyle>
          <a:p>
            <a:pPr>
              <a:defRPr/>
            </a:pPr>
            <a:fld id="{BACC94B4-911B-DD49-BED3-E19E14D24CA8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  <p:pic>
        <p:nvPicPr>
          <p:cNvPr id="1032" name="Picture 8" descr="Hydronix_307_logo_small"/>
          <p:cNvPicPr>
            <a:picLocks noChangeAspect="1" noChangeArrowheads="1"/>
          </p:cNvPicPr>
          <p:nvPr userDrawn="1"/>
        </p:nvPicPr>
        <p:blipFill>
          <a:blip r:embed="rId1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9361612" y="446091"/>
            <a:ext cx="1128716" cy="771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xmlns:p14="http://schemas.microsoft.com/office/powerpoint/2010/main"/>
  <p:hf hdr="0" dt="0"/>
  <p:txStyles>
    <p:titleStyle>
      <a:lvl1pPr algn="ctr" defTabSz="1042988" rtl="0" eaLnBrk="0" fontAlgn="base" hangingPunct="0">
        <a:spcBef>
          <a:spcPct val="0"/>
        </a:spcBef>
        <a:spcAft>
          <a:spcPct val="0"/>
        </a:spcAft>
        <a:defRPr sz="2700">
          <a:solidFill>
            <a:srgbClr val="2E6D9F"/>
          </a:solidFill>
          <a:latin typeface="+mj-lt"/>
          <a:ea typeface="ＭＳ Ｐゴシック" pitchFamily="-1" charset="-128"/>
          <a:cs typeface="ＭＳ Ｐゴシック" pitchFamily="-1" charset="-128"/>
        </a:defRPr>
      </a:lvl1pPr>
      <a:lvl2pPr algn="ctr" defTabSz="1042988" rtl="0" eaLnBrk="0" fontAlgn="base" hangingPunct="0">
        <a:spcBef>
          <a:spcPct val="0"/>
        </a:spcBef>
        <a:spcAft>
          <a:spcPct val="0"/>
        </a:spcAft>
        <a:defRPr sz="2700">
          <a:solidFill>
            <a:srgbClr val="2E6D9F"/>
          </a:solidFill>
          <a:latin typeface="Arial" pitchFamily="-1" charset="0"/>
          <a:ea typeface="ＭＳ Ｐゴシック" pitchFamily="-1" charset="-128"/>
          <a:cs typeface="ＭＳ Ｐゴシック" pitchFamily="-1" charset="-128"/>
        </a:defRPr>
      </a:lvl2pPr>
      <a:lvl3pPr algn="ctr" defTabSz="1042988" rtl="0" eaLnBrk="0" fontAlgn="base" hangingPunct="0">
        <a:spcBef>
          <a:spcPct val="0"/>
        </a:spcBef>
        <a:spcAft>
          <a:spcPct val="0"/>
        </a:spcAft>
        <a:defRPr sz="2700">
          <a:solidFill>
            <a:srgbClr val="2E6D9F"/>
          </a:solidFill>
          <a:latin typeface="Arial" pitchFamily="-1" charset="0"/>
          <a:ea typeface="ＭＳ Ｐゴシック" pitchFamily="-1" charset="-128"/>
          <a:cs typeface="ＭＳ Ｐゴシック" pitchFamily="-1" charset="-128"/>
        </a:defRPr>
      </a:lvl3pPr>
      <a:lvl4pPr algn="ctr" defTabSz="1042988" rtl="0" eaLnBrk="0" fontAlgn="base" hangingPunct="0">
        <a:spcBef>
          <a:spcPct val="0"/>
        </a:spcBef>
        <a:spcAft>
          <a:spcPct val="0"/>
        </a:spcAft>
        <a:defRPr sz="2700">
          <a:solidFill>
            <a:srgbClr val="2E6D9F"/>
          </a:solidFill>
          <a:latin typeface="Arial" pitchFamily="-1" charset="0"/>
          <a:ea typeface="ＭＳ Ｐゴシック" pitchFamily="-1" charset="-128"/>
          <a:cs typeface="ＭＳ Ｐゴシック" pitchFamily="-1" charset="-128"/>
        </a:defRPr>
      </a:lvl4pPr>
      <a:lvl5pPr algn="ctr" defTabSz="1042988" rtl="0" eaLnBrk="0" fontAlgn="base" hangingPunct="0">
        <a:spcBef>
          <a:spcPct val="0"/>
        </a:spcBef>
        <a:spcAft>
          <a:spcPct val="0"/>
        </a:spcAft>
        <a:defRPr sz="2700">
          <a:solidFill>
            <a:srgbClr val="2E6D9F"/>
          </a:solidFill>
          <a:latin typeface="Arial" pitchFamily="-1" charset="0"/>
          <a:ea typeface="ＭＳ Ｐゴシック" pitchFamily="-1" charset="-128"/>
          <a:cs typeface="ＭＳ Ｐゴシック" pitchFamily="-1" charset="-128"/>
        </a:defRPr>
      </a:lvl5pPr>
      <a:lvl6pPr marL="457200" algn="ctr" defTabSz="1042988" rtl="0" fontAlgn="base">
        <a:spcBef>
          <a:spcPct val="0"/>
        </a:spcBef>
        <a:spcAft>
          <a:spcPct val="0"/>
        </a:spcAft>
        <a:defRPr sz="2700">
          <a:solidFill>
            <a:srgbClr val="2E6D9F"/>
          </a:solidFill>
          <a:latin typeface="Arial" pitchFamily="-1" charset="0"/>
        </a:defRPr>
      </a:lvl6pPr>
      <a:lvl7pPr marL="914400" algn="ctr" defTabSz="1042988" rtl="0" fontAlgn="base">
        <a:spcBef>
          <a:spcPct val="0"/>
        </a:spcBef>
        <a:spcAft>
          <a:spcPct val="0"/>
        </a:spcAft>
        <a:defRPr sz="2700">
          <a:solidFill>
            <a:srgbClr val="2E6D9F"/>
          </a:solidFill>
          <a:latin typeface="Arial" pitchFamily="-1" charset="0"/>
        </a:defRPr>
      </a:lvl7pPr>
      <a:lvl8pPr marL="1371600" algn="ctr" defTabSz="1042988" rtl="0" fontAlgn="base">
        <a:spcBef>
          <a:spcPct val="0"/>
        </a:spcBef>
        <a:spcAft>
          <a:spcPct val="0"/>
        </a:spcAft>
        <a:defRPr sz="2700">
          <a:solidFill>
            <a:srgbClr val="2E6D9F"/>
          </a:solidFill>
          <a:latin typeface="Arial" pitchFamily="-1" charset="0"/>
        </a:defRPr>
      </a:lvl8pPr>
      <a:lvl9pPr marL="1828800" algn="ctr" defTabSz="1042988" rtl="0" fontAlgn="base">
        <a:spcBef>
          <a:spcPct val="0"/>
        </a:spcBef>
        <a:spcAft>
          <a:spcPct val="0"/>
        </a:spcAft>
        <a:defRPr sz="2700">
          <a:solidFill>
            <a:srgbClr val="2E6D9F"/>
          </a:solidFill>
          <a:latin typeface="Arial" pitchFamily="-1" charset="0"/>
        </a:defRPr>
      </a:lvl9pPr>
    </p:titleStyle>
    <p:bodyStyle>
      <a:lvl1pPr marL="390525" indent="-390525" algn="l" defTabSz="1042988" rtl="0" eaLnBrk="0" fontAlgn="base" hangingPunct="0">
        <a:spcBef>
          <a:spcPct val="50000"/>
        </a:spcBef>
        <a:spcAft>
          <a:spcPct val="50000"/>
        </a:spcAft>
        <a:buClr>
          <a:srgbClr val="2E6D9F"/>
        </a:buClr>
        <a:buChar char="•"/>
        <a:defRPr sz="2000">
          <a:solidFill>
            <a:schemeClr val="tx1"/>
          </a:solidFill>
          <a:latin typeface="+mn-lt"/>
          <a:ea typeface="ＭＳ Ｐゴシック" pitchFamily="-1" charset="-128"/>
          <a:cs typeface="ＭＳ Ｐゴシック" pitchFamily="-1" charset="-128"/>
        </a:defRPr>
      </a:lvl1pPr>
      <a:lvl2pPr marL="847725" indent="-325438" algn="l" defTabSz="1042988" rtl="0" eaLnBrk="0" fontAlgn="base" hangingPunct="0">
        <a:spcBef>
          <a:spcPct val="20000"/>
        </a:spcBef>
        <a:spcAft>
          <a:spcPct val="20000"/>
        </a:spcAft>
        <a:buClr>
          <a:srgbClr val="2E6D9F"/>
        </a:buClr>
        <a:buChar char="•"/>
        <a:defRPr>
          <a:solidFill>
            <a:schemeClr val="tx1"/>
          </a:solidFill>
          <a:latin typeface="+mn-lt"/>
          <a:ea typeface="ＭＳ Ｐゴシック" pitchFamily="-1" charset="-128"/>
        </a:defRPr>
      </a:lvl2pPr>
      <a:lvl3pPr marL="1303338" indent="-260350" algn="l" defTabSz="1042988" rtl="0" eaLnBrk="0" fontAlgn="base" hangingPunct="0">
        <a:spcBef>
          <a:spcPct val="20000"/>
        </a:spcBef>
        <a:spcAft>
          <a:spcPct val="0"/>
        </a:spcAft>
        <a:buClr>
          <a:srgbClr val="2E6D9F"/>
        </a:buClr>
        <a:buChar char="•"/>
        <a:defRPr sz="1600">
          <a:solidFill>
            <a:schemeClr val="tx1"/>
          </a:solidFill>
          <a:latin typeface="+mn-lt"/>
          <a:ea typeface="ＭＳ Ｐゴシック" pitchFamily="-1" charset="-128"/>
        </a:defRPr>
      </a:lvl3pPr>
      <a:lvl4pPr marL="1825625" indent="-261938" algn="l" defTabSz="1042988" rtl="0" eaLnBrk="0" fontAlgn="base" hangingPunct="0">
        <a:spcBef>
          <a:spcPct val="20000"/>
        </a:spcBef>
        <a:spcAft>
          <a:spcPct val="0"/>
        </a:spcAft>
        <a:buClr>
          <a:srgbClr val="2E6D9F"/>
        </a:buClr>
        <a:buChar char="•"/>
        <a:defRPr sz="1400">
          <a:solidFill>
            <a:schemeClr val="tx1"/>
          </a:solidFill>
          <a:latin typeface="+mn-lt"/>
          <a:ea typeface="ＭＳ Ｐゴシック" pitchFamily="-1" charset="-128"/>
        </a:defRPr>
      </a:lvl4pPr>
      <a:lvl5pPr marL="2346325" indent="-260350" algn="l" defTabSz="1042988" rtl="0" eaLnBrk="0" fontAlgn="base" hangingPunct="0">
        <a:spcBef>
          <a:spcPct val="20000"/>
        </a:spcBef>
        <a:spcAft>
          <a:spcPct val="0"/>
        </a:spcAft>
        <a:buClr>
          <a:srgbClr val="2E6D9F"/>
        </a:buClr>
        <a:buChar char="•"/>
        <a:defRPr sz="1400">
          <a:solidFill>
            <a:schemeClr val="tx1"/>
          </a:solidFill>
          <a:latin typeface="+mn-lt"/>
          <a:ea typeface="ＭＳ Ｐゴシック" pitchFamily="-1" charset="-128"/>
        </a:defRPr>
      </a:lvl5pPr>
      <a:lvl6pPr marL="2803525" indent="-260350" algn="l" defTabSz="1042988" rtl="0" fontAlgn="base">
        <a:spcBef>
          <a:spcPct val="20000"/>
        </a:spcBef>
        <a:spcAft>
          <a:spcPct val="0"/>
        </a:spcAft>
        <a:buClr>
          <a:srgbClr val="2E6D9F"/>
        </a:buClr>
        <a:buChar char="•"/>
        <a:defRPr sz="1400">
          <a:solidFill>
            <a:schemeClr val="tx1"/>
          </a:solidFill>
          <a:latin typeface="+mn-lt"/>
          <a:ea typeface="ＭＳ Ｐゴシック" pitchFamily="-1" charset="-128"/>
        </a:defRPr>
      </a:lvl6pPr>
      <a:lvl7pPr marL="3260725" indent="-260350" algn="l" defTabSz="1042988" rtl="0" fontAlgn="base">
        <a:spcBef>
          <a:spcPct val="20000"/>
        </a:spcBef>
        <a:spcAft>
          <a:spcPct val="0"/>
        </a:spcAft>
        <a:buClr>
          <a:srgbClr val="2E6D9F"/>
        </a:buClr>
        <a:buChar char="•"/>
        <a:defRPr sz="1400">
          <a:solidFill>
            <a:schemeClr val="tx1"/>
          </a:solidFill>
          <a:latin typeface="+mn-lt"/>
          <a:ea typeface="ＭＳ Ｐゴシック" pitchFamily="-1" charset="-128"/>
        </a:defRPr>
      </a:lvl7pPr>
      <a:lvl8pPr marL="3717925" indent="-260350" algn="l" defTabSz="1042988" rtl="0" fontAlgn="base">
        <a:spcBef>
          <a:spcPct val="20000"/>
        </a:spcBef>
        <a:spcAft>
          <a:spcPct val="0"/>
        </a:spcAft>
        <a:buClr>
          <a:srgbClr val="2E6D9F"/>
        </a:buClr>
        <a:buChar char="•"/>
        <a:defRPr sz="1400">
          <a:solidFill>
            <a:schemeClr val="tx1"/>
          </a:solidFill>
          <a:latin typeface="+mn-lt"/>
          <a:ea typeface="ＭＳ Ｐゴシック" pitchFamily="-1" charset="-128"/>
        </a:defRPr>
      </a:lvl8pPr>
      <a:lvl9pPr marL="4175125" indent="-260350" algn="l" defTabSz="1042988" rtl="0" fontAlgn="base">
        <a:spcBef>
          <a:spcPct val="20000"/>
        </a:spcBef>
        <a:spcAft>
          <a:spcPct val="0"/>
        </a:spcAft>
        <a:buClr>
          <a:srgbClr val="2E6D9F"/>
        </a:buClr>
        <a:buChar char="•"/>
        <a:defRPr sz="1400">
          <a:solidFill>
            <a:schemeClr val="tx1"/>
          </a:solidFill>
          <a:latin typeface="+mn-lt"/>
          <a:ea typeface="ＭＳ Ｐゴシック" pitchFamily="-1" charset="-128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4" Type="http://schemas.openxmlformats.org/officeDocument/2006/relationships/image" Target="../media/image4.jpg"/><Relationship Id="rId1" Type="http://schemas.openxmlformats.org/officeDocument/2006/relationships/tags" Target="../tags/tag1.xml"/><Relationship Id="rId2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4" Type="http://schemas.openxmlformats.org/officeDocument/2006/relationships/image" Target="../media/image10.png"/><Relationship Id="rId1" Type="http://schemas.openxmlformats.org/officeDocument/2006/relationships/tags" Target="../tags/tag10.xml"/><Relationship Id="rId2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video" Target="../media/media4.mp4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11.xml"/><Relationship Id="rId6" Type="http://schemas.openxmlformats.org/officeDocument/2006/relationships/image" Target="../media/image9.png"/><Relationship Id="rId1" Type="http://schemas.openxmlformats.org/officeDocument/2006/relationships/tags" Target="../tags/tag11.xml"/><Relationship Id="rId2" Type="http://schemas.microsoft.com/office/2007/relationships/media" Target="../media/media4.mp4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video" Target="../media/media5.mp4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12.xml"/><Relationship Id="rId6" Type="http://schemas.openxmlformats.org/officeDocument/2006/relationships/image" Target="../media/image9.png"/><Relationship Id="rId1" Type="http://schemas.openxmlformats.org/officeDocument/2006/relationships/tags" Target="../tags/tag12.xml"/><Relationship Id="rId2" Type="http://schemas.microsoft.com/office/2007/relationships/media" Target="../media/media5.mp4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4" Type="http://schemas.openxmlformats.org/officeDocument/2006/relationships/image" Target="../media/image11.emf"/><Relationship Id="rId1" Type="http://schemas.openxmlformats.org/officeDocument/2006/relationships/tags" Target="../tags/tag13.xml"/><Relationship Id="rId2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4" Type="http://schemas.openxmlformats.org/officeDocument/2006/relationships/image" Target="../media/image12.emf"/><Relationship Id="rId1" Type="http://schemas.openxmlformats.org/officeDocument/2006/relationships/tags" Target="../tags/tag14.xml"/><Relationship Id="rId2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4" Type="http://schemas.openxmlformats.org/officeDocument/2006/relationships/image" Target="../media/image13.emf"/><Relationship Id="rId1" Type="http://schemas.openxmlformats.org/officeDocument/2006/relationships/tags" Target="../tags/tag15.xml"/><Relationship Id="rId2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4" Type="http://schemas.openxmlformats.org/officeDocument/2006/relationships/image" Target="../media/image14.emf"/><Relationship Id="rId1" Type="http://schemas.openxmlformats.org/officeDocument/2006/relationships/tags" Target="../tags/tag16.xml"/><Relationship Id="rId2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4" Type="http://schemas.openxmlformats.org/officeDocument/2006/relationships/image" Target="../media/image5.png"/><Relationship Id="rId1" Type="http://schemas.openxmlformats.org/officeDocument/2006/relationships/tags" Target="../tags/tag2.xml"/><Relationship Id="rId2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4" Type="http://schemas.openxmlformats.org/officeDocument/2006/relationships/image" Target="../media/image6.png"/><Relationship Id="rId1" Type="http://schemas.openxmlformats.org/officeDocument/2006/relationships/tags" Target="../tags/tag3.xml"/><Relationship Id="rId2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tags" Target="../tags/tag4.xml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4" Type="http://schemas.openxmlformats.org/officeDocument/2006/relationships/image" Target="../media/image7.png"/><Relationship Id="rId1" Type="http://schemas.openxmlformats.org/officeDocument/2006/relationships/tags" Target="../tags/tag5.xml"/><Relationship Id="rId2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4" Type="http://schemas.openxmlformats.org/officeDocument/2006/relationships/image" Target="../media/image8.png"/><Relationship Id="rId1" Type="http://schemas.openxmlformats.org/officeDocument/2006/relationships/tags" Target="../tags/tag6.xml"/><Relationship Id="rId2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7.xml"/><Relationship Id="rId6" Type="http://schemas.openxmlformats.org/officeDocument/2006/relationships/image" Target="../media/image9.png"/><Relationship Id="rId1" Type="http://schemas.openxmlformats.org/officeDocument/2006/relationships/tags" Target="../tags/tag7.xml"/><Relationship Id="rId2" Type="http://schemas.microsoft.com/office/2007/relationships/media" Target="../media/media1.mp4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video" Target="../media/media2.mp4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8.xml"/><Relationship Id="rId6" Type="http://schemas.openxmlformats.org/officeDocument/2006/relationships/image" Target="../media/image9.png"/><Relationship Id="rId1" Type="http://schemas.openxmlformats.org/officeDocument/2006/relationships/tags" Target="../tags/tag8.xml"/><Relationship Id="rId2" Type="http://schemas.microsoft.com/office/2007/relationships/media" Target="../media/media2.mp4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video" Target="../media/media3.mp4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9.xml"/><Relationship Id="rId6" Type="http://schemas.openxmlformats.org/officeDocument/2006/relationships/image" Target="../media/image9.png"/><Relationship Id="rId1" Type="http://schemas.openxmlformats.org/officeDocument/2006/relationships/tags" Target="../tags/tag9.xml"/><Relationship Id="rId2" Type="http://schemas.microsoft.com/office/2007/relationships/media" Target="../media/media3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5039841" y="468263"/>
            <a:ext cx="4032448" cy="675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104918" tIns="52459" rIns="104918" bIns="52459">
            <a:spAutoFit/>
          </a:bodyPr>
          <a:lstStyle/>
          <a:p>
            <a:r>
              <a:rPr lang="en-GB" sz="3700" b="1" dirty="0">
                <a:solidFill>
                  <a:srgbClr val="2E6D9F"/>
                </a:solidFill>
              </a:rPr>
              <a:t>Hydro</a:t>
            </a:r>
            <a:r>
              <a:rPr lang="en-GB" sz="3700" b="1" dirty="0" smtClean="0">
                <a:solidFill>
                  <a:srgbClr val="2E6D9F"/>
                </a:solidFill>
              </a:rPr>
              <a:t>-Control VI</a:t>
            </a:r>
            <a:endParaRPr lang="en-GB" sz="3700" b="1" dirty="0">
              <a:solidFill>
                <a:srgbClr val="2E6D9F"/>
              </a:solidFill>
            </a:endParaRPr>
          </a:p>
        </p:txBody>
      </p:sp>
      <p:sp>
        <p:nvSpPr>
          <p:cNvPr id="2" name="Textfeld 1"/>
          <p:cNvSpPr txBox="1"/>
          <p:nvPr/>
        </p:nvSpPr>
        <p:spPr>
          <a:xfrm>
            <a:off x="438490" y="1116013"/>
            <a:ext cx="65099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 dirty="0" err="1" smtClean="0">
                <a:solidFill>
                  <a:srgbClr val="2E6D9F"/>
                </a:solidFill>
              </a:rPr>
              <a:t>Fully</a:t>
            </a:r>
            <a:r>
              <a:rPr lang="de-DE" sz="2800" b="1" dirty="0" smtClean="0">
                <a:solidFill>
                  <a:srgbClr val="2E6D9F"/>
                </a:solidFill>
              </a:rPr>
              <a:t> </a:t>
            </a:r>
            <a:r>
              <a:rPr lang="de-DE" sz="2800" b="1" dirty="0" err="1" smtClean="0">
                <a:solidFill>
                  <a:srgbClr val="2E6D9F"/>
                </a:solidFill>
              </a:rPr>
              <a:t>automatic</a:t>
            </a:r>
            <a:r>
              <a:rPr lang="de-DE" sz="2800" b="1" dirty="0" smtClean="0">
                <a:solidFill>
                  <a:srgbClr val="2E6D9F"/>
                </a:solidFill>
              </a:rPr>
              <a:t> </a:t>
            </a:r>
            <a:r>
              <a:rPr lang="de-DE" sz="2800" b="1" dirty="0" err="1" smtClean="0">
                <a:solidFill>
                  <a:srgbClr val="2E6D9F"/>
                </a:solidFill>
              </a:rPr>
              <a:t>water</a:t>
            </a:r>
            <a:r>
              <a:rPr lang="de-DE" sz="2800" b="1" dirty="0" smtClean="0">
                <a:solidFill>
                  <a:srgbClr val="2E6D9F"/>
                </a:solidFill>
              </a:rPr>
              <a:t> </a:t>
            </a:r>
            <a:r>
              <a:rPr lang="de-DE" sz="2800" b="1" dirty="0" err="1" smtClean="0">
                <a:solidFill>
                  <a:srgbClr val="2E6D9F"/>
                </a:solidFill>
              </a:rPr>
              <a:t>control</a:t>
            </a:r>
            <a:r>
              <a:rPr lang="de-DE" sz="2800" b="1" dirty="0" smtClean="0">
                <a:solidFill>
                  <a:srgbClr val="2E6D9F"/>
                </a:solidFill>
              </a:rPr>
              <a:t> </a:t>
            </a:r>
            <a:r>
              <a:rPr lang="de-DE" sz="2800" b="1" dirty="0" err="1" smtClean="0">
                <a:solidFill>
                  <a:srgbClr val="2E6D9F"/>
                </a:solidFill>
              </a:rPr>
              <a:t>system</a:t>
            </a:r>
            <a:endParaRPr lang="de-DE" sz="2800" b="1" dirty="0">
              <a:solidFill>
                <a:srgbClr val="2E6D9F"/>
              </a:solidFill>
            </a:endParaRPr>
          </a:p>
        </p:txBody>
      </p:sp>
      <p:pic>
        <p:nvPicPr>
          <p:cNvPr id="3" name="Bild 2" descr="Hydro-Control VI transparent with small shadow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800" y="1980431"/>
            <a:ext cx="4840031" cy="4248472"/>
          </a:xfrm>
          <a:prstGeom prst="rect">
            <a:avLst/>
          </a:prstGeom>
        </p:spPr>
      </p:pic>
      <p:sp>
        <p:nvSpPr>
          <p:cNvPr id="5" name="Rectangle 8"/>
          <p:cNvSpPr>
            <a:spLocks noChangeArrowheads="1"/>
          </p:cNvSpPr>
          <p:nvPr/>
        </p:nvSpPr>
        <p:spPr bwMode="auto">
          <a:xfrm>
            <a:off x="5615905" y="1980431"/>
            <a:ext cx="4680520" cy="41764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indent="-342900">
              <a:spcBef>
                <a:spcPct val="20000"/>
              </a:spcBef>
              <a:spcAft>
                <a:spcPts val="1200"/>
              </a:spcAft>
              <a:buClr>
                <a:schemeClr val="tx1"/>
              </a:buClr>
              <a:buFont typeface="Wingdings" pitchFamily="-84" charset="2"/>
              <a:buChar char="§"/>
            </a:pPr>
            <a:r>
              <a:rPr lang="en-GB" sz="1400"/>
              <a:t>21,3cm LCD Colour Touchscreen</a:t>
            </a:r>
          </a:p>
          <a:p>
            <a:pPr marL="342900" indent="-342900">
              <a:spcBef>
                <a:spcPct val="20000"/>
              </a:spcBef>
              <a:spcAft>
                <a:spcPts val="1200"/>
              </a:spcAft>
              <a:buClr>
                <a:schemeClr val="tx1"/>
              </a:buClr>
              <a:buFont typeface="Wingdings" pitchFamily="-84" charset="2"/>
              <a:buChar char="§"/>
            </a:pPr>
            <a:r>
              <a:rPr lang="en-GB" sz="1400"/>
              <a:t>Multitasking-System</a:t>
            </a:r>
          </a:p>
          <a:p>
            <a:pPr marL="342900" indent="-342900">
              <a:spcBef>
                <a:spcPct val="20000"/>
              </a:spcBef>
              <a:spcAft>
                <a:spcPts val="1200"/>
              </a:spcAft>
              <a:buClr>
                <a:schemeClr val="tx1"/>
              </a:buClr>
              <a:buFont typeface="Wingdings" pitchFamily="-84" charset="2"/>
              <a:buChar char="§"/>
            </a:pPr>
            <a:r>
              <a:rPr lang="en-GB" sz="1400"/>
              <a:t>USB-Interface for Data exchange</a:t>
            </a:r>
            <a:endParaRPr lang="en-GB" sz="1400">
              <a:ea typeface="標楷體" pitchFamily="65" charset="-120"/>
              <a:cs typeface="標楷體" pitchFamily="65" charset="-120"/>
            </a:endParaRPr>
          </a:p>
          <a:p>
            <a:pPr marL="342900" indent="-342900">
              <a:spcBef>
                <a:spcPct val="20000"/>
              </a:spcBef>
              <a:spcAft>
                <a:spcPts val="1200"/>
              </a:spcAft>
              <a:buClr>
                <a:schemeClr val="tx1"/>
              </a:buClr>
              <a:buFont typeface="Wingdings" pitchFamily="-84" charset="2"/>
              <a:buChar char="§"/>
            </a:pPr>
            <a:r>
              <a:rPr lang="en-GB" sz="1400"/>
              <a:t>3 modes – PRESET/CALCULATION/AUTO</a:t>
            </a:r>
          </a:p>
          <a:p>
            <a:pPr marL="342900" indent="-342900">
              <a:spcBef>
                <a:spcPct val="20000"/>
              </a:spcBef>
              <a:spcAft>
                <a:spcPts val="1200"/>
              </a:spcAft>
              <a:buClr>
                <a:schemeClr val="tx1"/>
              </a:buClr>
              <a:buFont typeface="Wingdings" pitchFamily="-84" charset="2"/>
              <a:buChar char="§"/>
            </a:pPr>
            <a:r>
              <a:rPr lang="en-GB" sz="1400"/>
              <a:t>Water scales can be controlled</a:t>
            </a:r>
          </a:p>
          <a:p>
            <a:pPr marL="342900" indent="-342900">
              <a:spcBef>
                <a:spcPct val="20000"/>
              </a:spcBef>
              <a:spcAft>
                <a:spcPts val="1200"/>
              </a:spcAft>
              <a:buClr>
                <a:schemeClr val="tx1"/>
              </a:buClr>
              <a:buFont typeface="Wingdings" pitchFamily="-84" charset="2"/>
              <a:buChar char="§"/>
            </a:pPr>
            <a:r>
              <a:rPr lang="en-GB" sz="1400"/>
              <a:t>Easy installation and exchange</a:t>
            </a:r>
          </a:p>
          <a:p>
            <a:pPr marL="342900" indent="-342900">
              <a:spcBef>
                <a:spcPct val="20000"/>
              </a:spcBef>
              <a:spcAft>
                <a:spcPts val="1200"/>
              </a:spcAft>
              <a:buClr>
                <a:schemeClr val="tx1"/>
              </a:buClr>
              <a:buFont typeface="Wingdings" pitchFamily="-84" charset="2"/>
              <a:buChar char="§"/>
            </a:pPr>
            <a:r>
              <a:rPr lang="en-GB" sz="1400"/>
              <a:t>Control of 2 water valves (Coarse and Fine)</a:t>
            </a:r>
          </a:p>
          <a:p>
            <a:pPr marL="342900" indent="-342900">
              <a:spcBef>
                <a:spcPct val="20000"/>
              </a:spcBef>
              <a:spcAft>
                <a:spcPts val="1200"/>
              </a:spcAft>
              <a:buClr>
                <a:schemeClr val="tx1"/>
              </a:buClr>
              <a:buFont typeface="Wingdings" pitchFamily="-84" charset="2"/>
              <a:buChar char="§"/>
            </a:pPr>
            <a:r>
              <a:rPr lang="en-GB" sz="1400"/>
              <a:t>Graphical trend display of the last 1000 batches</a:t>
            </a:r>
          </a:p>
          <a:p>
            <a:pPr marL="342900" indent="-342900">
              <a:spcBef>
                <a:spcPct val="20000"/>
              </a:spcBef>
              <a:spcAft>
                <a:spcPts val="1200"/>
              </a:spcAft>
              <a:buClr>
                <a:schemeClr val="tx1"/>
              </a:buClr>
              <a:buFont typeface="Wingdings" pitchFamily="-84" charset="2"/>
              <a:buChar char="§"/>
            </a:pPr>
            <a:r>
              <a:rPr lang="en-GB" sz="1400"/>
              <a:t>Special modes for admix handling available</a:t>
            </a:r>
          </a:p>
          <a:p>
            <a:pPr marL="342900" indent="-342900">
              <a:spcBef>
                <a:spcPct val="20000"/>
              </a:spcBef>
              <a:spcAft>
                <a:spcPts val="1200"/>
              </a:spcAft>
              <a:buClr>
                <a:schemeClr val="tx1"/>
              </a:buClr>
              <a:buFont typeface="Wingdings" pitchFamily="-84" charset="2"/>
              <a:buChar char="§"/>
            </a:pPr>
            <a:r>
              <a:rPr lang="en-GB" sz="1400"/>
              <a:t>Progressive waterr addition with new PID-Algorithm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6413557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5039841" y="468263"/>
            <a:ext cx="4032448" cy="675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104918" tIns="52459" rIns="104918" bIns="52459">
            <a:spAutoFit/>
          </a:bodyPr>
          <a:lstStyle/>
          <a:p>
            <a:r>
              <a:rPr lang="en-GB" sz="3700" b="1" dirty="0">
                <a:solidFill>
                  <a:srgbClr val="2E6D9F"/>
                </a:solidFill>
              </a:rPr>
              <a:t>Hydro</a:t>
            </a:r>
            <a:r>
              <a:rPr lang="en-GB" sz="3700" b="1" dirty="0" smtClean="0">
                <a:solidFill>
                  <a:srgbClr val="2E6D9F"/>
                </a:solidFill>
              </a:rPr>
              <a:t>-Control VI</a:t>
            </a:r>
            <a:endParaRPr lang="en-GB" sz="3700" b="1" dirty="0">
              <a:solidFill>
                <a:srgbClr val="2E6D9F"/>
              </a:solidFill>
            </a:endParaRPr>
          </a:p>
        </p:txBody>
      </p:sp>
      <p:sp>
        <p:nvSpPr>
          <p:cNvPr id="2" name="Textfeld 1"/>
          <p:cNvSpPr txBox="1"/>
          <p:nvPr/>
        </p:nvSpPr>
        <p:spPr>
          <a:xfrm>
            <a:off x="438490" y="1116013"/>
            <a:ext cx="29776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 dirty="0" smtClean="0">
                <a:solidFill>
                  <a:srgbClr val="2E6D9F"/>
                </a:solidFill>
              </a:rPr>
              <a:t>The </a:t>
            </a:r>
            <a:r>
              <a:rPr lang="de-DE" sz="2800" b="1" dirty="0" err="1">
                <a:solidFill>
                  <a:srgbClr val="2E6D9F"/>
                </a:solidFill>
              </a:rPr>
              <a:t>AUTO mode</a:t>
            </a:r>
            <a:endParaRPr lang="de-DE" sz="2800" b="1" dirty="0">
              <a:solidFill>
                <a:srgbClr val="2E6D9F"/>
              </a:solidFill>
            </a:endParaRPr>
          </a:p>
        </p:txBody>
      </p:sp>
      <p:sp>
        <p:nvSpPr>
          <p:cNvPr id="3" name="Textfeld 2"/>
          <p:cNvSpPr txBox="1"/>
          <p:nvPr/>
        </p:nvSpPr>
        <p:spPr>
          <a:xfrm>
            <a:off x="431799" y="1836415"/>
            <a:ext cx="100806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/>
              <a:t>In </a:t>
            </a:r>
            <a:r>
              <a:rPr lang="de-DE" sz="1400" dirty="0" err="1" smtClean="0"/>
              <a:t>this</a:t>
            </a:r>
            <a:r>
              <a:rPr lang="de-DE" sz="1400" dirty="0" smtClean="0"/>
              <a:t> </a:t>
            </a:r>
            <a:r>
              <a:rPr lang="de-DE" sz="1400" dirty="0" err="1" smtClean="0"/>
              <a:t>mode</a:t>
            </a:r>
            <a:r>
              <a:rPr lang="de-DE" sz="1400" dirty="0" smtClean="0"/>
              <a:t> </a:t>
            </a:r>
            <a:r>
              <a:rPr lang="de-DE" sz="1400" dirty="0" err="1" smtClean="0"/>
              <a:t>the</a:t>
            </a:r>
            <a:r>
              <a:rPr lang="de-DE" sz="1400" dirty="0"/>
              <a:t> Hydro-</a:t>
            </a:r>
            <a:r>
              <a:rPr lang="de-DE" sz="1400" dirty="0" err="1"/>
              <a:t>Control</a:t>
            </a:r>
            <a:r>
              <a:rPr lang="de-DE" sz="1400" dirty="0"/>
              <a:t> </a:t>
            </a:r>
            <a:r>
              <a:rPr lang="de-DE" sz="1400" dirty="0" smtClean="0"/>
              <a:t>VI </a:t>
            </a:r>
            <a:r>
              <a:rPr lang="de-DE" sz="1400" dirty="0" err="1" smtClean="0"/>
              <a:t>uses only a short dry mix time and then starts to add the water progressively until the final target value will be reached.</a:t>
            </a:r>
            <a:endParaRPr lang="de-DE" sz="1400" dirty="0"/>
          </a:p>
        </p:txBody>
      </p:sp>
      <p:pic>
        <p:nvPicPr>
          <p:cNvPr id="5" name="Bild 4" descr="04 - Auto mode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799" y="2412478"/>
            <a:ext cx="9072537" cy="4420115"/>
          </a:xfrm>
          <a:prstGeom prst="rect">
            <a:avLst/>
          </a:prstGeom>
        </p:spPr>
      </p:pic>
      <p:sp>
        <p:nvSpPr>
          <p:cNvPr id="7" name="Textfeld 6"/>
          <p:cNvSpPr txBox="1"/>
          <p:nvPr/>
        </p:nvSpPr>
        <p:spPr>
          <a:xfrm>
            <a:off x="453848" y="6516935"/>
            <a:ext cx="84024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/>
              <a:t>The AUTO mode does not need a calibration procedure like the Calibration mode as it will add water until the final reading has been reached.</a:t>
            </a:r>
            <a:endParaRPr lang="de-DE" sz="14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4807791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5039841" y="468263"/>
            <a:ext cx="4032448" cy="675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104918" tIns="52459" rIns="104918" bIns="52459">
            <a:spAutoFit/>
          </a:bodyPr>
          <a:lstStyle/>
          <a:p>
            <a:r>
              <a:rPr lang="en-GB" sz="3700" b="1" dirty="0">
                <a:solidFill>
                  <a:srgbClr val="2E6D9F"/>
                </a:solidFill>
              </a:rPr>
              <a:t>Hydro</a:t>
            </a:r>
            <a:r>
              <a:rPr lang="en-GB" sz="3700" b="1" dirty="0" smtClean="0">
                <a:solidFill>
                  <a:srgbClr val="2E6D9F"/>
                </a:solidFill>
              </a:rPr>
              <a:t>-Control VI</a:t>
            </a:r>
            <a:endParaRPr lang="en-GB" sz="3700" b="1" dirty="0">
              <a:solidFill>
                <a:srgbClr val="2E6D9F"/>
              </a:solidFill>
            </a:endParaRPr>
          </a:p>
        </p:txBody>
      </p:sp>
      <p:sp>
        <p:nvSpPr>
          <p:cNvPr id="2" name="Textfeld 1"/>
          <p:cNvSpPr txBox="1"/>
          <p:nvPr/>
        </p:nvSpPr>
        <p:spPr>
          <a:xfrm>
            <a:off x="438490" y="1116013"/>
            <a:ext cx="29776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 dirty="0" smtClean="0">
                <a:solidFill>
                  <a:srgbClr val="2E6D9F"/>
                </a:solidFill>
              </a:rPr>
              <a:t>The </a:t>
            </a:r>
            <a:r>
              <a:rPr lang="de-DE" sz="2800" b="1" dirty="0" err="1" smtClean="0">
                <a:solidFill>
                  <a:srgbClr val="2E6D9F"/>
                </a:solidFill>
              </a:rPr>
              <a:t>AUTO mode</a:t>
            </a:r>
            <a:endParaRPr lang="de-DE" sz="2800" b="1" dirty="0">
              <a:solidFill>
                <a:srgbClr val="2E6D9F"/>
              </a:solidFill>
            </a:endParaRPr>
          </a:p>
        </p:txBody>
      </p:sp>
      <p:pic>
        <p:nvPicPr>
          <p:cNvPr id="3" name="04 Auto Mode 2x English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0125" y="1692399"/>
            <a:ext cx="10799763" cy="464661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9289897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5039841" y="468263"/>
            <a:ext cx="4032448" cy="675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104918" tIns="52459" rIns="104918" bIns="52459">
            <a:spAutoFit/>
          </a:bodyPr>
          <a:lstStyle/>
          <a:p>
            <a:r>
              <a:rPr lang="en-GB" sz="3700" b="1" dirty="0">
                <a:solidFill>
                  <a:srgbClr val="2E6D9F"/>
                </a:solidFill>
              </a:rPr>
              <a:t>Hydro</a:t>
            </a:r>
            <a:r>
              <a:rPr lang="en-GB" sz="3700" b="1" dirty="0" smtClean="0">
                <a:solidFill>
                  <a:srgbClr val="2E6D9F"/>
                </a:solidFill>
              </a:rPr>
              <a:t>-Control VI</a:t>
            </a:r>
            <a:endParaRPr lang="en-GB" sz="3700" b="1" dirty="0">
              <a:solidFill>
                <a:srgbClr val="2E6D9F"/>
              </a:solidFill>
            </a:endParaRPr>
          </a:p>
        </p:txBody>
      </p:sp>
      <p:sp>
        <p:nvSpPr>
          <p:cNvPr id="2" name="Textfeld 1"/>
          <p:cNvSpPr txBox="1"/>
          <p:nvPr/>
        </p:nvSpPr>
        <p:spPr>
          <a:xfrm>
            <a:off x="438490" y="1116013"/>
            <a:ext cx="29776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 dirty="0" smtClean="0">
                <a:solidFill>
                  <a:srgbClr val="2E6D9F"/>
                </a:solidFill>
              </a:rPr>
              <a:t>The </a:t>
            </a:r>
            <a:r>
              <a:rPr lang="de-DE" sz="2800" b="1" dirty="0" err="1" smtClean="0">
                <a:solidFill>
                  <a:srgbClr val="2E6D9F"/>
                </a:solidFill>
              </a:rPr>
              <a:t>AUTO mode</a:t>
            </a:r>
            <a:endParaRPr lang="de-DE" sz="2800" b="1" dirty="0">
              <a:solidFill>
                <a:srgbClr val="2E6D9F"/>
              </a:solidFill>
            </a:endParaRPr>
          </a:p>
        </p:txBody>
      </p:sp>
      <p:pic>
        <p:nvPicPr>
          <p:cNvPr id="4" name="05 Auto Mode Faster Russian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28400" y="1620000"/>
            <a:ext cx="6763931" cy="5526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5830163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5039841" y="468263"/>
            <a:ext cx="4032448" cy="675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104918" tIns="52459" rIns="104918" bIns="52459">
            <a:spAutoFit/>
          </a:bodyPr>
          <a:lstStyle/>
          <a:p>
            <a:r>
              <a:rPr lang="en-GB" sz="3700" b="1" dirty="0">
                <a:solidFill>
                  <a:srgbClr val="2E6D9F"/>
                </a:solidFill>
              </a:rPr>
              <a:t>Hydro</a:t>
            </a:r>
            <a:r>
              <a:rPr lang="en-GB" sz="3700" b="1" dirty="0" smtClean="0">
                <a:solidFill>
                  <a:srgbClr val="2E6D9F"/>
                </a:solidFill>
              </a:rPr>
              <a:t>-Control VI</a:t>
            </a:r>
            <a:endParaRPr lang="en-GB" sz="3700" b="1" dirty="0">
              <a:solidFill>
                <a:srgbClr val="2E6D9F"/>
              </a:solidFill>
            </a:endParaRPr>
          </a:p>
        </p:txBody>
      </p:sp>
      <p:sp>
        <p:nvSpPr>
          <p:cNvPr id="2" name="Textfeld 1"/>
          <p:cNvSpPr txBox="1"/>
          <p:nvPr/>
        </p:nvSpPr>
        <p:spPr>
          <a:xfrm>
            <a:off x="438490" y="1116013"/>
            <a:ext cx="29776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 dirty="0" smtClean="0">
                <a:solidFill>
                  <a:srgbClr val="2E6D9F"/>
                </a:solidFill>
              </a:rPr>
              <a:t>The </a:t>
            </a:r>
            <a:r>
              <a:rPr lang="de-DE" sz="2800" b="1" dirty="0" err="1" smtClean="0">
                <a:solidFill>
                  <a:srgbClr val="2E6D9F"/>
                </a:solidFill>
              </a:rPr>
              <a:t>AUTO mode</a:t>
            </a:r>
            <a:endParaRPr lang="de-DE" sz="2800" b="1" dirty="0">
              <a:solidFill>
                <a:srgbClr val="2E6D9F"/>
              </a:solidFill>
            </a:endParaRPr>
          </a:p>
        </p:txBody>
      </p:sp>
      <p:sp>
        <p:nvSpPr>
          <p:cNvPr id="3" name="Textfeld 2"/>
          <p:cNvSpPr txBox="1"/>
          <p:nvPr/>
        </p:nvSpPr>
        <p:spPr>
          <a:xfrm>
            <a:off x="431800" y="1620391"/>
            <a:ext cx="4479587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Optimisation of the Auto mode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447065" y="2124447"/>
            <a:ext cx="101373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/>
              <a:t>The AUTO </a:t>
            </a:r>
            <a:r>
              <a:rPr lang="de-DE" sz="1400" dirty="0" err="1"/>
              <a:t>mode</a:t>
            </a:r>
            <a:r>
              <a:rPr lang="de-DE" sz="1400" dirty="0"/>
              <a:t> </a:t>
            </a:r>
            <a:r>
              <a:rPr lang="de-DE" sz="1400" dirty="0" err="1"/>
              <a:t>is</a:t>
            </a:r>
            <a:r>
              <a:rPr lang="de-DE" sz="1400" dirty="0"/>
              <a:t> </a:t>
            </a:r>
            <a:r>
              <a:rPr lang="de-DE" sz="1400" dirty="0" err="1"/>
              <a:t>using</a:t>
            </a:r>
            <a:r>
              <a:rPr lang="de-DE" sz="1400" dirty="0"/>
              <a:t> 3 </a:t>
            </a:r>
            <a:r>
              <a:rPr lang="de-DE" sz="1400" dirty="0" err="1"/>
              <a:t>parameters</a:t>
            </a:r>
            <a:r>
              <a:rPr lang="de-DE" sz="1400" dirty="0"/>
              <a:t>. A </a:t>
            </a:r>
            <a:r>
              <a:rPr lang="de-DE" sz="1400" b="1" dirty="0" err="1">
                <a:solidFill>
                  <a:srgbClr val="FF0000"/>
                </a:solidFill>
              </a:rPr>
              <a:t>Propotional</a:t>
            </a:r>
            <a:r>
              <a:rPr lang="de-DE" sz="1400" dirty="0"/>
              <a:t>, an </a:t>
            </a:r>
            <a:r>
              <a:rPr lang="de-DE" sz="1400" b="1" dirty="0">
                <a:solidFill>
                  <a:srgbClr val="FF0000"/>
                </a:solidFill>
              </a:rPr>
              <a:t>Integral</a:t>
            </a:r>
            <a:r>
              <a:rPr lang="de-DE" sz="1400" dirty="0">
                <a:solidFill>
                  <a:srgbClr val="FF0000"/>
                </a:solidFill>
              </a:rPr>
              <a:t> </a:t>
            </a:r>
            <a:r>
              <a:rPr lang="de-DE" sz="1400" dirty="0" err="1"/>
              <a:t>and</a:t>
            </a:r>
            <a:r>
              <a:rPr lang="de-DE" sz="1400" dirty="0"/>
              <a:t> a </a:t>
            </a:r>
            <a:r>
              <a:rPr lang="de-DE" sz="1400" b="1" dirty="0">
                <a:solidFill>
                  <a:srgbClr val="FF0000"/>
                </a:solidFill>
              </a:rPr>
              <a:t>Derivative</a:t>
            </a:r>
            <a:r>
              <a:rPr lang="de-DE" sz="1400" dirty="0"/>
              <a:t> </a:t>
            </a:r>
            <a:r>
              <a:rPr lang="de-DE" sz="1400" b="1" dirty="0" err="1">
                <a:solidFill>
                  <a:srgbClr val="FF0000"/>
                </a:solidFill>
              </a:rPr>
              <a:t>Gain</a:t>
            </a:r>
            <a:r>
              <a:rPr lang="de-DE" sz="1400" dirty="0"/>
              <a:t>. (PID Controller).</a:t>
            </a:r>
          </a:p>
          <a:p>
            <a:r>
              <a:rPr lang="de-DE" sz="1400" dirty="0"/>
              <a:t>In </a:t>
            </a:r>
            <a:r>
              <a:rPr lang="de-DE" sz="1400" dirty="0" err="1"/>
              <a:t>most</a:t>
            </a:r>
            <a:r>
              <a:rPr lang="de-DE" sz="1400" dirty="0"/>
              <a:t> </a:t>
            </a:r>
            <a:r>
              <a:rPr lang="de-DE" sz="1400" dirty="0" err="1"/>
              <a:t>mixer</a:t>
            </a:r>
            <a:r>
              <a:rPr lang="de-DE" sz="1400" dirty="0"/>
              <a:t> </a:t>
            </a:r>
            <a:r>
              <a:rPr lang="de-DE" sz="1400" dirty="0" err="1"/>
              <a:t>application</a:t>
            </a:r>
            <a:r>
              <a:rPr lang="de-DE" sz="1400" dirty="0"/>
              <a:t> </a:t>
            </a:r>
            <a:r>
              <a:rPr lang="de-DE" sz="1400" dirty="0" err="1"/>
              <a:t>it</a:t>
            </a:r>
            <a:r>
              <a:rPr lang="de-DE" sz="1400" dirty="0"/>
              <a:t> </a:t>
            </a:r>
            <a:r>
              <a:rPr lang="de-DE" sz="1400" dirty="0" err="1"/>
              <a:t>is</a:t>
            </a:r>
            <a:r>
              <a:rPr lang="de-DE" sz="1400" dirty="0"/>
              <a:t> </a:t>
            </a:r>
            <a:r>
              <a:rPr lang="de-DE" sz="1400" dirty="0" err="1"/>
              <a:t>only</a:t>
            </a:r>
            <a:r>
              <a:rPr lang="de-DE" sz="1400" dirty="0"/>
              <a:t> </a:t>
            </a:r>
            <a:r>
              <a:rPr lang="de-DE" sz="1400" dirty="0" err="1"/>
              <a:t>necessary</a:t>
            </a:r>
            <a:r>
              <a:rPr lang="de-DE" sz="1400" dirty="0"/>
              <a:t> </a:t>
            </a:r>
            <a:r>
              <a:rPr lang="de-DE" sz="1400" dirty="0" err="1"/>
              <a:t>to</a:t>
            </a:r>
            <a:r>
              <a:rPr lang="de-DE" sz="1400" dirty="0"/>
              <a:t> </a:t>
            </a:r>
            <a:r>
              <a:rPr lang="de-DE" sz="1400" dirty="0" err="1"/>
              <a:t>change</a:t>
            </a:r>
            <a:r>
              <a:rPr lang="de-DE" sz="1400" dirty="0"/>
              <a:t>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Propotional</a:t>
            </a:r>
            <a:r>
              <a:rPr lang="de-DE" sz="1400" dirty="0"/>
              <a:t> </a:t>
            </a:r>
            <a:r>
              <a:rPr lang="de-DE" sz="1400" dirty="0" err="1"/>
              <a:t>Gain</a:t>
            </a:r>
            <a:r>
              <a:rPr lang="de-DE" sz="1400" dirty="0"/>
              <a:t>. </a:t>
            </a:r>
          </a:p>
        </p:txBody>
      </p:sp>
      <p:grpSp>
        <p:nvGrpSpPr>
          <p:cNvPr id="14" name="Gruppierung 13"/>
          <p:cNvGrpSpPr/>
          <p:nvPr/>
        </p:nvGrpSpPr>
        <p:grpSpPr>
          <a:xfrm>
            <a:off x="431800" y="2844527"/>
            <a:ext cx="4392488" cy="2262445"/>
            <a:chOff x="431800" y="2844527"/>
            <a:chExt cx="4392488" cy="2262445"/>
          </a:xfrm>
        </p:grpSpPr>
        <p:pic>
          <p:nvPicPr>
            <p:cNvPr id="5" name="Bild 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1800" y="2844527"/>
              <a:ext cx="4392488" cy="2227004"/>
            </a:xfrm>
            <a:prstGeom prst="rect">
              <a:avLst/>
            </a:prstGeom>
          </p:spPr>
        </p:pic>
        <p:sp>
          <p:nvSpPr>
            <p:cNvPr id="6" name="Textfeld 5"/>
            <p:cNvSpPr txBox="1"/>
            <p:nvPr/>
          </p:nvSpPr>
          <p:spPr>
            <a:xfrm>
              <a:off x="2087513" y="4860751"/>
              <a:ext cx="136794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00"/>
                <a:t>The Proportinal Gain</a:t>
              </a:r>
            </a:p>
          </p:txBody>
        </p:sp>
      </p:grpSp>
      <p:sp>
        <p:nvSpPr>
          <p:cNvPr id="11" name="Textfeld 10"/>
          <p:cNvSpPr txBox="1"/>
          <p:nvPr/>
        </p:nvSpPr>
        <p:spPr>
          <a:xfrm>
            <a:off x="5255865" y="3924647"/>
            <a:ext cx="5112568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/>
              <a:t>The </a:t>
            </a:r>
            <a:r>
              <a:rPr lang="de-DE" sz="1400" b="1" dirty="0">
                <a:solidFill>
                  <a:srgbClr val="FF0000"/>
                </a:solidFill>
              </a:rPr>
              <a:t>Proportional </a:t>
            </a:r>
            <a:r>
              <a:rPr lang="de-DE" sz="1400" b="1" dirty="0" err="1">
                <a:solidFill>
                  <a:srgbClr val="FF0000"/>
                </a:solidFill>
              </a:rPr>
              <a:t>Gain</a:t>
            </a:r>
            <a:r>
              <a:rPr lang="de-DE" sz="1400" b="1" dirty="0">
                <a:solidFill>
                  <a:srgbClr val="FF0000"/>
                </a:solidFill>
              </a:rPr>
              <a:t> </a:t>
            </a:r>
            <a:r>
              <a:rPr lang="de-DE" sz="1400" dirty="0" err="1"/>
              <a:t>is</a:t>
            </a:r>
            <a:r>
              <a:rPr lang="de-DE" sz="1400" dirty="0"/>
              <a:t>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standard</a:t>
            </a:r>
            <a:r>
              <a:rPr lang="de-DE" sz="1400" dirty="0"/>
              <a:t> </a:t>
            </a:r>
            <a:r>
              <a:rPr lang="de-DE" sz="1400" dirty="0" err="1"/>
              <a:t>paramter</a:t>
            </a:r>
            <a:r>
              <a:rPr lang="de-DE" sz="1400" dirty="0"/>
              <a:t> </a:t>
            </a:r>
            <a:r>
              <a:rPr lang="de-DE" sz="1400" dirty="0" err="1"/>
              <a:t>to</a:t>
            </a:r>
            <a:r>
              <a:rPr lang="de-DE" sz="1400" dirty="0"/>
              <a:t> </a:t>
            </a:r>
            <a:r>
              <a:rPr lang="de-DE" sz="1400" dirty="0" err="1"/>
              <a:t>optimise</a:t>
            </a:r>
            <a:r>
              <a:rPr lang="de-DE" sz="1400" dirty="0"/>
              <a:t>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system</a:t>
            </a:r>
            <a:r>
              <a:rPr lang="de-DE" sz="1400" dirty="0"/>
              <a:t> </a:t>
            </a:r>
            <a:r>
              <a:rPr lang="de-DE" sz="1400" dirty="0" err="1"/>
              <a:t>speed</a:t>
            </a:r>
            <a:r>
              <a:rPr lang="de-DE" sz="1400" dirty="0"/>
              <a:t>. A </a:t>
            </a:r>
            <a:r>
              <a:rPr lang="de-DE" sz="1400" dirty="0" err="1"/>
              <a:t>higher</a:t>
            </a:r>
            <a:r>
              <a:rPr lang="de-DE" sz="1400" dirty="0"/>
              <a:t> </a:t>
            </a:r>
            <a:r>
              <a:rPr lang="de-DE" sz="1400" dirty="0" err="1"/>
              <a:t>number</a:t>
            </a:r>
            <a:r>
              <a:rPr lang="de-DE" sz="1400" dirty="0"/>
              <a:t> </a:t>
            </a:r>
            <a:r>
              <a:rPr lang="de-DE" sz="1400" dirty="0" err="1"/>
              <a:t>means</a:t>
            </a:r>
            <a:r>
              <a:rPr lang="de-DE" sz="1400" dirty="0"/>
              <a:t>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system</a:t>
            </a:r>
            <a:r>
              <a:rPr lang="de-DE" sz="1400" dirty="0"/>
              <a:t> </a:t>
            </a:r>
            <a:r>
              <a:rPr lang="de-DE" sz="1400" dirty="0" err="1"/>
              <a:t>adds</a:t>
            </a:r>
            <a:r>
              <a:rPr lang="de-DE" sz="1400" dirty="0"/>
              <a:t>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water</a:t>
            </a:r>
            <a:r>
              <a:rPr lang="de-DE" sz="1400" dirty="0"/>
              <a:t> </a:t>
            </a:r>
            <a:r>
              <a:rPr lang="de-DE" sz="1400" dirty="0" err="1"/>
              <a:t>faster</a:t>
            </a:r>
            <a:r>
              <a:rPr lang="de-DE" sz="1400" dirty="0"/>
              <a:t>.</a:t>
            </a:r>
          </a:p>
          <a:p>
            <a:r>
              <a:rPr lang="de-DE" sz="1400" dirty="0" err="1"/>
              <a:t>It</a:t>
            </a:r>
            <a:r>
              <a:rPr lang="de-DE" sz="1400" dirty="0"/>
              <a:t> </a:t>
            </a:r>
            <a:r>
              <a:rPr lang="de-DE" sz="1400" dirty="0" err="1"/>
              <a:t>can</a:t>
            </a:r>
            <a:r>
              <a:rPr lang="de-DE" sz="1400" dirty="0"/>
              <a:t> </a:t>
            </a:r>
            <a:r>
              <a:rPr lang="de-DE" sz="1400" dirty="0" err="1"/>
              <a:t>be</a:t>
            </a:r>
            <a:r>
              <a:rPr lang="de-DE" sz="1400" dirty="0"/>
              <a:t> </a:t>
            </a:r>
            <a:r>
              <a:rPr lang="de-DE" sz="1400" dirty="0" err="1"/>
              <a:t>adjusted</a:t>
            </a:r>
            <a:r>
              <a:rPr lang="de-DE" sz="1400" dirty="0"/>
              <a:t> </a:t>
            </a:r>
            <a:r>
              <a:rPr lang="de-DE" sz="1400" dirty="0" err="1"/>
              <a:t>at</a:t>
            </a:r>
            <a:r>
              <a:rPr lang="de-DE" sz="1400" dirty="0"/>
              <a:t> </a:t>
            </a:r>
            <a:r>
              <a:rPr lang="de-DE" sz="1400" dirty="0" err="1"/>
              <a:t>any</a:t>
            </a:r>
            <a:r>
              <a:rPr lang="de-DE" sz="1400" dirty="0"/>
              <a:t> time </a:t>
            </a:r>
            <a:r>
              <a:rPr lang="de-DE" sz="1400" dirty="0" err="1"/>
              <a:t>and</a:t>
            </a:r>
            <a:r>
              <a:rPr lang="de-DE" sz="1400" dirty="0"/>
              <a:t> </a:t>
            </a:r>
            <a:r>
              <a:rPr lang="de-DE" sz="1400" dirty="0" err="1"/>
              <a:t>then</a:t>
            </a:r>
            <a:r>
              <a:rPr lang="de-DE" sz="1400" dirty="0"/>
              <a:t> </a:t>
            </a:r>
            <a:r>
              <a:rPr lang="de-DE" sz="1400" dirty="0" err="1"/>
              <a:t>changes</a:t>
            </a:r>
            <a:r>
              <a:rPr lang="de-DE" sz="1400" dirty="0"/>
              <a:t> will </a:t>
            </a:r>
            <a:r>
              <a:rPr lang="de-DE" sz="1400" dirty="0" err="1"/>
              <a:t>work</a:t>
            </a:r>
            <a:r>
              <a:rPr lang="de-DE" sz="1400" dirty="0"/>
              <a:t> </a:t>
            </a:r>
            <a:r>
              <a:rPr lang="de-DE" sz="1400" dirty="0" err="1"/>
              <a:t>instantly</a:t>
            </a:r>
            <a:r>
              <a:rPr lang="de-DE" sz="1400" dirty="0"/>
              <a:t>.</a:t>
            </a:r>
          </a:p>
          <a:p>
            <a:r>
              <a:rPr lang="de-DE" sz="1400" dirty="0"/>
              <a:t>As </a:t>
            </a:r>
            <a:r>
              <a:rPr lang="de-DE" sz="1400" dirty="0" err="1"/>
              <a:t>can</a:t>
            </a:r>
            <a:r>
              <a:rPr lang="de-DE" sz="1400" dirty="0"/>
              <a:t> </a:t>
            </a:r>
            <a:r>
              <a:rPr lang="de-DE" sz="1400" dirty="0" err="1"/>
              <a:t>be</a:t>
            </a:r>
            <a:r>
              <a:rPr lang="de-DE" sz="1400" dirty="0"/>
              <a:t> </a:t>
            </a:r>
            <a:r>
              <a:rPr lang="de-DE" sz="1400" dirty="0" err="1"/>
              <a:t>seen</a:t>
            </a:r>
            <a:r>
              <a:rPr lang="de-DE" sz="1400" dirty="0"/>
              <a:t> </a:t>
            </a:r>
            <a:r>
              <a:rPr lang="de-DE" sz="1400" dirty="0" err="1"/>
              <a:t>from</a:t>
            </a:r>
            <a:r>
              <a:rPr lang="de-DE" sz="1400" dirty="0"/>
              <a:t>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figure</a:t>
            </a:r>
            <a:r>
              <a:rPr lang="de-DE" sz="1400" dirty="0"/>
              <a:t>. </a:t>
            </a:r>
            <a:r>
              <a:rPr lang="de-DE" sz="1400" dirty="0" err="1"/>
              <a:t>If</a:t>
            </a:r>
            <a:r>
              <a:rPr lang="de-DE" sz="1400" dirty="0"/>
              <a:t> </a:t>
            </a:r>
            <a:r>
              <a:rPr lang="de-DE" sz="1400" dirty="0" err="1"/>
              <a:t>the</a:t>
            </a:r>
            <a:r>
              <a:rPr lang="de-DE" sz="1400" dirty="0"/>
              <a:t> Proportional </a:t>
            </a:r>
            <a:r>
              <a:rPr lang="de-DE" sz="1400" dirty="0" err="1"/>
              <a:t>Gain</a:t>
            </a:r>
            <a:r>
              <a:rPr lang="de-DE" sz="1400" dirty="0"/>
              <a:t> </a:t>
            </a:r>
            <a:r>
              <a:rPr lang="de-DE" sz="1400" dirty="0" err="1"/>
              <a:t>is</a:t>
            </a:r>
            <a:r>
              <a:rPr lang="de-DE" sz="1400" dirty="0"/>
              <a:t> </a:t>
            </a:r>
            <a:r>
              <a:rPr lang="de-DE" sz="1400" dirty="0" err="1"/>
              <a:t>set</a:t>
            </a:r>
            <a:r>
              <a:rPr lang="de-DE" sz="1400" dirty="0"/>
              <a:t> </a:t>
            </a:r>
            <a:r>
              <a:rPr lang="de-DE" sz="1400" dirty="0" err="1"/>
              <a:t>too</a:t>
            </a:r>
            <a:r>
              <a:rPr lang="de-DE" sz="1400" dirty="0"/>
              <a:t> high </a:t>
            </a:r>
            <a:r>
              <a:rPr lang="de-DE" sz="1400" dirty="0" err="1"/>
              <a:t>then</a:t>
            </a:r>
            <a:r>
              <a:rPr lang="de-DE" sz="1400" dirty="0"/>
              <a:t>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moisture</a:t>
            </a:r>
            <a:r>
              <a:rPr lang="de-DE" sz="1400" dirty="0"/>
              <a:t> will </a:t>
            </a:r>
            <a:r>
              <a:rPr lang="de-DE" sz="1400" dirty="0" err="1"/>
              <a:t>overshoot</a:t>
            </a:r>
            <a:r>
              <a:rPr lang="de-DE" sz="1400" dirty="0"/>
              <a:t>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target</a:t>
            </a:r>
            <a:r>
              <a:rPr lang="de-DE" sz="1400" dirty="0"/>
              <a:t> </a:t>
            </a:r>
            <a:r>
              <a:rPr lang="de-DE" sz="1400" dirty="0" err="1"/>
              <a:t>value</a:t>
            </a:r>
            <a:r>
              <a:rPr lang="de-DE" sz="1400" dirty="0"/>
              <a:t>. </a:t>
            </a:r>
            <a:r>
              <a:rPr lang="de-DE" sz="1400" dirty="0" err="1"/>
              <a:t>If</a:t>
            </a:r>
            <a:r>
              <a:rPr lang="de-DE" sz="1400" dirty="0"/>
              <a:t> </a:t>
            </a:r>
            <a:r>
              <a:rPr lang="de-DE" sz="1400" dirty="0" err="1"/>
              <a:t>the</a:t>
            </a:r>
            <a:r>
              <a:rPr lang="de-DE" sz="1400" dirty="0"/>
              <a:t> Proportional </a:t>
            </a:r>
            <a:r>
              <a:rPr lang="de-DE" sz="1400" dirty="0" err="1"/>
              <a:t>Gain</a:t>
            </a:r>
            <a:r>
              <a:rPr lang="de-DE" sz="1400" dirty="0"/>
              <a:t> </a:t>
            </a:r>
            <a:r>
              <a:rPr lang="de-DE" sz="1400" dirty="0" err="1"/>
              <a:t>is</a:t>
            </a:r>
            <a:r>
              <a:rPr lang="de-DE" sz="1400" dirty="0"/>
              <a:t> </a:t>
            </a:r>
            <a:r>
              <a:rPr lang="de-DE" sz="1400" dirty="0" err="1"/>
              <a:t>set</a:t>
            </a:r>
            <a:r>
              <a:rPr lang="de-DE" sz="1400" dirty="0"/>
              <a:t> </a:t>
            </a:r>
            <a:r>
              <a:rPr lang="de-DE" sz="1400" dirty="0" err="1"/>
              <a:t>too</a:t>
            </a:r>
            <a:r>
              <a:rPr lang="de-DE" sz="1400" dirty="0"/>
              <a:t> </a:t>
            </a:r>
            <a:r>
              <a:rPr lang="de-DE" sz="1400" dirty="0" err="1"/>
              <a:t>low</a:t>
            </a:r>
            <a:r>
              <a:rPr lang="de-DE" sz="1400" dirty="0"/>
              <a:t> </a:t>
            </a:r>
            <a:r>
              <a:rPr lang="de-DE" sz="1400" dirty="0" err="1"/>
              <a:t>then</a:t>
            </a:r>
            <a:r>
              <a:rPr lang="de-DE" sz="1400" dirty="0"/>
              <a:t>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water</a:t>
            </a:r>
            <a:r>
              <a:rPr lang="de-DE" sz="1400" dirty="0"/>
              <a:t> </a:t>
            </a:r>
            <a:r>
              <a:rPr lang="de-DE" sz="1400" dirty="0" err="1"/>
              <a:t>is</a:t>
            </a:r>
            <a:r>
              <a:rPr lang="de-DE" sz="1400" dirty="0"/>
              <a:t> </a:t>
            </a:r>
            <a:r>
              <a:rPr lang="de-DE" sz="1400" dirty="0" err="1"/>
              <a:t>added</a:t>
            </a:r>
            <a:r>
              <a:rPr lang="de-DE" sz="1400" dirty="0"/>
              <a:t> </a:t>
            </a:r>
            <a:r>
              <a:rPr lang="de-DE" sz="1400" dirty="0" err="1"/>
              <a:t>too</a:t>
            </a:r>
            <a:r>
              <a:rPr lang="de-DE" sz="1400" dirty="0"/>
              <a:t> </a:t>
            </a:r>
            <a:r>
              <a:rPr lang="de-DE" sz="1400" dirty="0" err="1"/>
              <a:t>slowly</a:t>
            </a:r>
            <a:r>
              <a:rPr lang="de-DE" sz="1400" dirty="0"/>
              <a:t> </a:t>
            </a:r>
            <a:r>
              <a:rPr lang="de-DE" sz="1400" dirty="0" err="1"/>
              <a:t>and</a:t>
            </a:r>
            <a:r>
              <a:rPr lang="de-DE" sz="1400" dirty="0"/>
              <a:t>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moisture</a:t>
            </a:r>
            <a:r>
              <a:rPr lang="de-DE" sz="1400" dirty="0"/>
              <a:t> will </a:t>
            </a:r>
            <a:r>
              <a:rPr lang="de-DE" sz="1400" dirty="0" err="1"/>
              <a:t>take</a:t>
            </a:r>
            <a:r>
              <a:rPr lang="de-DE" sz="1400" dirty="0"/>
              <a:t> </a:t>
            </a:r>
            <a:r>
              <a:rPr lang="de-DE" sz="1400" dirty="0" err="1"/>
              <a:t>too</a:t>
            </a:r>
            <a:r>
              <a:rPr lang="de-DE" sz="1400" dirty="0"/>
              <a:t> </a:t>
            </a:r>
            <a:r>
              <a:rPr lang="de-DE" sz="1400" dirty="0" err="1"/>
              <a:t>long</a:t>
            </a:r>
            <a:r>
              <a:rPr lang="de-DE" sz="1400" dirty="0"/>
              <a:t> </a:t>
            </a:r>
            <a:r>
              <a:rPr lang="de-DE" sz="1400" dirty="0" err="1"/>
              <a:t>to</a:t>
            </a:r>
            <a:r>
              <a:rPr lang="de-DE" sz="1400" dirty="0"/>
              <a:t> </a:t>
            </a:r>
            <a:r>
              <a:rPr lang="de-DE" sz="1400" dirty="0" err="1"/>
              <a:t>get</a:t>
            </a:r>
            <a:r>
              <a:rPr lang="de-DE" sz="1400" dirty="0"/>
              <a:t> </a:t>
            </a:r>
            <a:r>
              <a:rPr lang="de-DE" sz="1400" dirty="0" err="1"/>
              <a:t>to</a:t>
            </a:r>
            <a:r>
              <a:rPr lang="de-DE" sz="1400" dirty="0"/>
              <a:t>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target</a:t>
            </a:r>
            <a:r>
              <a:rPr lang="de-DE" sz="1400" dirty="0"/>
              <a:t> </a:t>
            </a:r>
            <a:r>
              <a:rPr lang="de-DE" sz="1400" dirty="0" err="1"/>
              <a:t>value</a:t>
            </a:r>
            <a:r>
              <a:rPr lang="de-DE" sz="1400" dirty="0"/>
              <a:t>.</a:t>
            </a:r>
          </a:p>
          <a:p>
            <a:endParaRPr lang="de-DE" sz="1400" dirty="0"/>
          </a:p>
          <a:p>
            <a:endParaRPr lang="de-DE" sz="1400" dirty="0"/>
          </a:p>
          <a:p>
            <a:endParaRPr lang="de-DE" sz="14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5830163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5039841" y="468263"/>
            <a:ext cx="4032448" cy="675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104918" tIns="52459" rIns="104918" bIns="52459">
            <a:spAutoFit/>
          </a:bodyPr>
          <a:lstStyle/>
          <a:p>
            <a:r>
              <a:rPr lang="en-GB" sz="3700" b="1" dirty="0">
                <a:solidFill>
                  <a:srgbClr val="2E6D9F"/>
                </a:solidFill>
              </a:rPr>
              <a:t>Hydro</a:t>
            </a:r>
            <a:r>
              <a:rPr lang="en-GB" sz="3700" b="1" dirty="0" smtClean="0">
                <a:solidFill>
                  <a:srgbClr val="2E6D9F"/>
                </a:solidFill>
              </a:rPr>
              <a:t>-Control VI</a:t>
            </a:r>
            <a:endParaRPr lang="en-GB" sz="3700" b="1" dirty="0">
              <a:solidFill>
                <a:srgbClr val="2E6D9F"/>
              </a:solidFill>
            </a:endParaRPr>
          </a:p>
        </p:txBody>
      </p:sp>
      <p:sp>
        <p:nvSpPr>
          <p:cNvPr id="2" name="Textfeld 1"/>
          <p:cNvSpPr txBox="1"/>
          <p:nvPr/>
        </p:nvSpPr>
        <p:spPr>
          <a:xfrm>
            <a:off x="438490" y="1116013"/>
            <a:ext cx="29776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 dirty="0" smtClean="0">
                <a:solidFill>
                  <a:srgbClr val="2E6D9F"/>
                </a:solidFill>
              </a:rPr>
              <a:t>The </a:t>
            </a:r>
            <a:r>
              <a:rPr lang="de-DE" sz="2800" b="1" dirty="0" err="1" smtClean="0">
                <a:solidFill>
                  <a:srgbClr val="2E6D9F"/>
                </a:solidFill>
              </a:rPr>
              <a:t>AUTO mode</a:t>
            </a:r>
            <a:endParaRPr lang="de-DE" sz="2800" b="1" dirty="0">
              <a:solidFill>
                <a:srgbClr val="2E6D9F"/>
              </a:solidFill>
            </a:endParaRPr>
          </a:p>
        </p:txBody>
      </p:sp>
      <p:grpSp>
        <p:nvGrpSpPr>
          <p:cNvPr id="3" name="Gruppierung 2"/>
          <p:cNvGrpSpPr/>
          <p:nvPr/>
        </p:nvGrpSpPr>
        <p:grpSpPr>
          <a:xfrm>
            <a:off x="503337" y="1908423"/>
            <a:ext cx="4546600" cy="2334453"/>
            <a:chOff x="503337" y="1908423"/>
            <a:chExt cx="4546600" cy="2334453"/>
          </a:xfrm>
        </p:grpSpPr>
        <p:pic>
          <p:nvPicPr>
            <p:cNvPr id="4" name="Bild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03337" y="1908423"/>
              <a:ext cx="4546600" cy="2273300"/>
            </a:xfrm>
            <a:prstGeom prst="rect">
              <a:avLst/>
            </a:prstGeom>
          </p:spPr>
        </p:pic>
        <p:sp>
          <p:nvSpPr>
            <p:cNvPr id="5" name="Textfeld 4"/>
            <p:cNvSpPr txBox="1"/>
            <p:nvPr/>
          </p:nvSpPr>
          <p:spPr>
            <a:xfrm>
              <a:off x="2231529" y="3996655"/>
              <a:ext cx="117552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00"/>
                <a:t>The Integral Gain</a:t>
              </a:r>
            </a:p>
          </p:txBody>
        </p:sp>
      </p:grpSp>
      <p:sp>
        <p:nvSpPr>
          <p:cNvPr id="7" name="Textfeld 6"/>
          <p:cNvSpPr txBox="1"/>
          <p:nvPr/>
        </p:nvSpPr>
        <p:spPr>
          <a:xfrm>
            <a:off x="5255865" y="3636615"/>
            <a:ext cx="511256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/>
              <a:t>The </a:t>
            </a:r>
            <a:r>
              <a:rPr lang="de-DE" sz="1400" b="1" dirty="0">
                <a:solidFill>
                  <a:srgbClr val="FF0000"/>
                </a:solidFill>
              </a:rPr>
              <a:t>Integral </a:t>
            </a:r>
            <a:r>
              <a:rPr lang="de-DE" sz="1400" b="1" dirty="0" err="1">
                <a:solidFill>
                  <a:srgbClr val="FF0000"/>
                </a:solidFill>
              </a:rPr>
              <a:t>Gain</a:t>
            </a:r>
            <a:r>
              <a:rPr lang="de-DE" sz="1400" dirty="0"/>
              <a:t> will </a:t>
            </a:r>
            <a:r>
              <a:rPr lang="de-DE" sz="1400" dirty="0" err="1"/>
              <a:t>act</a:t>
            </a:r>
            <a:r>
              <a:rPr lang="de-DE" sz="1400" dirty="0"/>
              <a:t> </a:t>
            </a:r>
            <a:r>
              <a:rPr lang="de-DE" sz="1400" dirty="0" err="1"/>
              <a:t>to</a:t>
            </a:r>
            <a:r>
              <a:rPr lang="de-DE" sz="1400" dirty="0"/>
              <a:t> </a:t>
            </a:r>
            <a:r>
              <a:rPr lang="de-DE" sz="1400" dirty="0" err="1"/>
              <a:t>increase</a:t>
            </a:r>
            <a:r>
              <a:rPr lang="de-DE" sz="1400" dirty="0"/>
              <a:t>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water</a:t>
            </a:r>
            <a:r>
              <a:rPr lang="de-DE" sz="1400" dirty="0"/>
              <a:t> </a:t>
            </a:r>
            <a:r>
              <a:rPr lang="de-DE" sz="1400" dirty="0" err="1"/>
              <a:t>flow</a:t>
            </a:r>
            <a:r>
              <a:rPr lang="de-DE" sz="1400" dirty="0"/>
              <a:t> </a:t>
            </a:r>
            <a:r>
              <a:rPr lang="de-DE" sz="1400" dirty="0" err="1"/>
              <a:t>depending</a:t>
            </a:r>
            <a:r>
              <a:rPr lang="de-DE" sz="1400" dirty="0"/>
              <a:t> on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length</a:t>
            </a:r>
            <a:r>
              <a:rPr lang="de-DE" sz="1400" dirty="0"/>
              <a:t> </a:t>
            </a:r>
            <a:r>
              <a:rPr lang="de-DE" sz="1400" dirty="0" err="1"/>
              <a:t>of</a:t>
            </a:r>
            <a:r>
              <a:rPr lang="de-DE" sz="1400" dirty="0"/>
              <a:t> time </a:t>
            </a:r>
            <a:r>
              <a:rPr lang="de-DE" sz="1400" dirty="0" err="1"/>
              <a:t>that</a:t>
            </a:r>
            <a:r>
              <a:rPr lang="de-DE" sz="1400" dirty="0"/>
              <a:t> </a:t>
            </a:r>
            <a:r>
              <a:rPr lang="de-DE" sz="1400" dirty="0" err="1"/>
              <a:t>has</a:t>
            </a:r>
            <a:r>
              <a:rPr lang="de-DE" sz="1400" dirty="0"/>
              <a:t> </a:t>
            </a:r>
            <a:r>
              <a:rPr lang="de-DE" sz="1400" dirty="0" err="1"/>
              <a:t>passed</a:t>
            </a:r>
            <a:r>
              <a:rPr lang="de-DE" sz="1400" dirty="0"/>
              <a:t>. This </a:t>
            </a:r>
            <a:r>
              <a:rPr lang="de-DE" sz="1400" dirty="0" err="1"/>
              <a:t>can</a:t>
            </a:r>
            <a:r>
              <a:rPr lang="de-DE" sz="1400" dirty="0"/>
              <a:t> </a:t>
            </a:r>
            <a:r>
              <a:rPr lang="de-DE" sz="1400" dirty="0" err="1"/>
              <a:t>be</a:t>
            </a:r>
            <a:r>
              <a:rPr lang="de-DE" sz="1400" dirty="0"/>
              <a:t> </a:t>
            </a:r>
            <a:r>
              <a:rPr lang="de-DE" sz="1400" dirty="0" err="1"/>
              <a:t>used</a:t>
            </a:r>
            <a:r>
              <a:rPr lang="de-DE" sz="1400" dirty="0"/>
              <a:t> </a:t>
            </a:r>
            <a:r>
              <a:rPr lang="de-DE" sz="1400" dirty="0" err="1"/>
              <a:t>to</a:t>
            </a:r>
            <a:r>
              <a:rPr lang="de-DE" sz="1400" dirty="0"/>
              <a:t> </a:t>
            </a:r>
            <a:r>
              <a:rPr lang="de-DE" sz="1400" dirty="0" err="1"/>
              <a:t>correct</a:t>
            </a:r>
            <a:r>
              <a:rPr lang="de-DE" sz="1400" dirty="0"/>
              <a:t>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addition</a:t>
            </a:r>
            <a:r>
              <a:rPr lang="de-DE" sz="1400" dirty="0"/>
              <a:t> </a:t>
            </a:r>
            <a:r>
              <a:rPr lang="de-DE" sz="1400" dirty="0" err="1"/>
              <a:t>when</a:t>
            </a:r>
            <a:r>
              <a:rPr lang="de-DE" sz="1400" dirty="0"/>
              <a:t>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moisture</a:t>
            </a:r>
            <a:r>
              <a:rPr lang="de-DE" sz="1400" dirty="0"/>
              <a:t> </a:t>
            </a:r>
            <a:r>
              <a:rPr lang="de-DE" sz="1400" dirty="0" err="1"/>
              <a:t>tails</a:t>
            </a:r>
            <a:r>
              <a:rPr lang="de-DE" sz="1400" dirty="0"/>
              <a:t> off after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initial</a:t>
            </a:r>
            <a:r>
              <a:rPr lang="de-DE" sz="1400" dirty="0"/>
              <a:t> </a:t>
            </a:r>
            <a:r>
              <a:rPr lang="de-DE" sz="1400" dirty="0" err="1"/>
              <a:t>water</a:t>
            </a:r>
            <a:r>
              <a:rPr lang="de-DE" sz="1400" dirty="0"/>
              <a:t> </a:t>
            </a:r>
            <a:r>
              <a:rPr lang="de-DE" sz="1400" dirty="0" err="1"/>
              <a:t>addition</a:t>
            </a:r>
            <a:r>
              <a:rPr lang="de-DE" sz="1400" dirty="0"/>
              <a:t>.</a:t>
            </a:r>
          </a:p>
          <a:p>
            <a:endParaRPr lang="de-DE" sz="14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5830163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5039841" y="468263"/>
            <a:ext cx="4032448" cy="675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104918" tIns="52459" rIns="104918" bIns="52459">
            <a:spAutoFit/>
          </a:bodyPr>
          <a:lstStyle/>
          <a:p>
            <a:r>
              <a:rPr lang="en-GB" sz="3700" b="1" dirty="0">
                <a:solidFill>
                  <a:srgbClr val="2E6D9F"/>
                </a:solidFill>
              </a:rPr>
              <a:t>Hydro</a:t>
            </a:r>
            <a:r>
              <a:rPr lang="en-GB" sz="3700" b="1" dirty="0" smtClean="0">
                <a:solidFill>
                  <a:srgbClr val="2E6D9F"/>
                </a:solidFill>
              </a:rPr>
              <a:t>-Control VI</a:t>
            </a:r>
            <a:endParaRPr lang="en-GB" sz="3700" b="1" dirty="0">
              <a:solidFill>
                <a:srgbClr val="2E6D9F"/>
              </a:solidFill>
            </a:endParaRPr>
          </a:p>
        </p:txBody>
      </p:sp>
      <p:sp>
        <p:nvSpPr>
          <p:cNvPr id="2" name="Textfeld 1"/>
          <p:cNvSpPr txBox="1"/>
          <p:nvPr/>
        </p:nvSpPr>
        <p:spPr>
          <a:xfrm>
            <a:off x="438490" y="1116013"/>
            <a:ext cx="29776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 dirty="0" smtClean="0">
                <a:solidFill>
                  <a:srgbClr val="2E6D9F"/>
                </a:solidFill>
              </a:rPr>
              <a:t>The </a:t>
            </a:r>
            <a:r>
              <a:rPr lang="de-DE" sz="2800" b="1" dirty="0" err="1" smtClean="0">
                <a:solidFill>
                  <a:srgbClr val="2E6D9F"/>
                </a:solidFill>
              </a:rPr>
              <a:t>AUTO mode</a:t>
            </a:r>
            <a:endParaRPr lang="de-DE" sz="2800" b="1" dirty="0">
              <a:solidFill>
                <a:srgbClr val="2E6D9F"/>
              </a:solidFill>
            </a:endParaRPr>
          </a:p>
        </p:txBody>
      </p:sp>
      <p:grpSp>
        <p:nvGrpSpPr>
          <p:cNvPr id="3" name="Gruppierung 2"/>
          <p:cNvGrpSpPr/>
          <p:nvPr/>
        </p:nvGrpSpPr>
        <p:grpSpPr>
          <a:xfrm>
            <a:off x="461447" y="1764407"/>
            <a:ext cx="4546600" cy="2334453"/>
            <a:chOff x="461447" y="1764407"/>
            <a:chExt cx="4546600" cy="2334453"/>
          </a:xfrm>
        </p:grpSpPr>
        <p:pic>
          <p:nvPicPr>
            <p:cNvPr id="4" name="Bild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61447" y="1764407"/>
              <a:ext cx="4546600" cy="2273300"/>
            </a:xfrm>
            <a:prstGeom prst="rect">
              <a:avLst/>
            </a:prstGeom>
          </p:spPr>
        </p:pic>
        <p:sp>
          <p:nvSpPr>
            <p:cNvPr id="5" name="Textfeld 4"/>
            <p:cNvSpPr txBox="1"/>
            <p:nvPr/>
          </p:nvSpPr>
          <p:spPr>
            <a:xfrm>
              <a:off x="2015505" y="3852639"/>
              <a:ext cx="131791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00"/>
                <a:t>The Derivative Gain</a:t>
              </a:r>
            </a:p>
          </p:txBody>
        </p:sp>
      </p:grpSp>
      <p:sp>
        <p:nvSpPr>
          <p:cNvPr id="7" name="Textfeld 6"/>
          <p:cNvSpPr txBox="1"/>
          <p:nvPr/>
        </p:nvSpPr>
        <p:spPr>
          <a:xfrm>
            <a:off x="5255865" y="4140671"/>
            <a:ext cx="511256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/>
              <a:t>The </a:t>
            </a:r>
            <a:r>
              <a:rPr lang="de-DE" sz="1400" b="1" dirty="0">
                <a:solidFill>
                  <a:srgbClr val="FF0000"/>
                </a:solidFill>
              </a:rPr>
              <a:t>Derivative </a:t>
            </a:r>
            <a:r>
              <a:rPr lang="de-DE" sz="1400" b="1" dirty="0" err="1">
                <a:solidFill>
                  <a:srgbClr val="FF0000"/>
                </a:solidFill>
              </a:rPr>
              <a:t>Gain</a:t>
            </a:r>
            <a:r>
              <a:rPr lang="de-DE" sz="1400" dirty="0"/>
              <a:t> </a:t>
            </a:r>
            <a:r>
              <a:rPr lang="de-DE" sz="1400" dirty="0" err="1"/>
              <a:t>only</a:t>
            </a:r>
            <a:r>
              <a:rPr lang="de-DE" sz="1400" dirty="0"/>
              <a:t> </a:t>
            </a:r>
            <a:r>
              <a:rPr lang="de-DE" sz="1400" dirty="0" err="1"/>
              <a:t>needs</a:t>
            </a:r>
            <a:r>
              <a:rPr lang="de-DE" sz="1400" dirty="0"/>
              <a:t> </a:t>
            </a:r>
            <a:r>
              <a:rPr lang="de-DE" sz="1400" dirty="0" err="1"/>
              <a:t>to</a:t>
            </a:r>
            <a:r>
              <a:rPr lang="de-DE" sz="1400" dirty="0"/>
              <a:t> </a:t>
            </a:r>
            <a:r>
              <a:rPr lang="de-DE" sz="1400" dirty="0" err="1"/>
              <a:t>be</a:t>
            </a:r>
            <a:r>
              <a:rPr lang="de-DE" sz="1400" dirty="0"/>
              <a:t> </a:t>
            </a:r>
            <a:r>
              <a:rPr lang="de-DE" sz="1400" dirty="0" err="1"/>
              <a:t>changed</a:t>
            </a:r>
            <a:r>
              <a:rPr lang="de-DE" sz="1400" dirty="0"/>
              <a:t> </a:t>
            </a:r>
            <a:r>
              <a:rPr lang="de-DE" sz="1400" dirty="0" err="1"/>
              <a:t>if</a:t>
            </a:r>
            <a:r>
              <a:rPr lang="de-DE" sz="1400" dirty="0"/>
              <a:t> </a:t>
            </a:r>
            <a:r>
              <a:rPr lang="de-DE" sz="1400" dirty="0" err="1"/>
              <a:t>there</a:t>
            </a:r>
            <a:r>
              <a:rPr lang="de-DE" sz="1400" dirty="0"/>
              <a:t> </a:t>
            </a:r>
            <a:r>
              <a:rPr lang="de-DE" sz="1400" dirty="0" err="1"/>
              <a:t>is</a:t>
            </a:r>
            <a:r>
              <a:rPr lang="de-DE" sz="1400" dirty="0"/>
              <a:t> </a:t>
            </a:r>
            <a:r>
              <a:rPr lang="de-DE" sz="1400" dirty="0" err="1"/>
              <a:t>overshoot</a:t>
            </a:r>
            <a:r>
              <a:rPr lang="de-DE" sz="1400" dirty="0"/>
              <a:t> on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target</a:t>
            </a:r>
            <a:r>
              <a:rPr lang="de-DE" sz="1400" dirty="0"/>
              <a:t> </a:t>
            </a:r>
            <a:r>
              <a:rPr lang="de-DE" sz="1400" dirty="0" err="1"/>
              <a:t>that</a:t>
            </a:r>
            <a:r>
              <a:rPr lang="de-DE" sz="1400" dirty="0"/>
              <a:t> </a:t>
            </a:r>
            <a:r>
              <a:rPr lang="de-DE" sz="1400" dirty="0" err="1"/>
              <a:t>settles</a:t>
            </a:r>
            <a:r>
              <a:rPr lang="de-DE" sz="1400" dirty="0"/>
              <a:t> </a:t>
            </a:r>
            <a:r>
              <a:rPr lang="de-DE" sz="1400" dirty="0" err="1"/>
              <a:t>as</a:t>
            </a:r>
            <a:r>
              <a:rPr lang="de-DE" sz="1400" dirty="0"/>
              <a:t>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water</a:t>
            </a:r>
            <a:r>
              <a:rPr lang="de-DE" sz="1400" dirty="0"/>
              <a:t> </a:t>
            </a:r>
            <a:r>
              <a:rPr lang="de-DE" sz="1400" dirty="0" err="1"/>
              <a:t>is</a:t>
            </a:r>
            <a:r>
              <a:rPr lang="de-DE" sz="1400" dirty="0"/>
              <a:t> </a:t>
            </a:r>
            <a:r>
              <a:rPr lang="de-DE" sz="1400" dirty="0" err="1"/>
              <a:t>mixed</a:t>
            </a:r>
            <a:r>
              <a:rPr lang="de-DE" sz="1400" dirty="0"/>
              <a:t> in.</a:t>
            </a:r>
          </a:p>
          <a:p>
            <a:endParaRPr lang="de-DE" sz="14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5830163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5039841" y="468263"/>
            <a:ext cx="4032448" cy="675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104918" tIns="52459" rIns="104918" bIns="52459">
            <a:spAutoFit/>
          </a:bodyPr>
          <a:lstStyle/>
          <a:p>
            <a:r>
              <a:rPr lang="en-GB" sz="3700" b="1" dirty="0">
                <a:solidFill>
                  <a:srgbClr val="2E6D9F"/>
                </a:solidFill>
              </a:rPr>
              <a:t>Hydro</a:t>
            </a:r>
            <a:r>
              <a:rPr lang="en-GB" sz="3700" b="1" dirty="0" smtClean="0">
                <a:solidFill>
                  <a:srgbClr val="2E6D9F"/>
                </a:solidFill>
              </a:rPr>
              <a:t>-Control VI</a:t>
            </a:r>
            <a:endParaRPr lang="en-GB" sz="3700" b="1" dirty="0">
              <a:solidFill>
                <a:srgbClr val="2E6D9F"/>
              </a:solidFill>
            </a:endParaRPr>
          </a:p>
        </p:txBody>
      </p:sp>
      <p:sp>
        <p:nvSpPr>
          <p:cNvPr id="2" name="Textfeld 1"/>
          <p:cNvSpPr txBox="1"/>
          <p:nvPr/>
        </p:nvSpPr>
        <p:spPr>
          <a:xfrm>
            <a:off x="438490" y="1116013"/>
            <a:ext cx="43006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 dirty="0" smtClean="0">
                <a:solidFill>
                  <a:srgbClr val="2E6D9F"/>
                </a:solidFill>
              </a:rPr>
              <a:t>The </a:t>
            </a:r>
            <a:r>
              <a:rPr lang="de-DE" sz="2800" b="1" dirty="0" err="1" smtClean="0">
                <a:solidFill>
                  <a:srgbClr val="2E6D9F"/>
                </a:solidFill>
              </a:rPr>
              <a:t>Auto-Track function</a:t>
            </a:r>
            <a:endParaRPr lang="de-DE" sz="2800" b="1" dirty="0">
              <a:solidFill>
                <a:srgbClr val="2E6D9F"/>
              </a:solidFill>
            </a:endParaRPr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083" y="1620390"/>
            <a:ext cx="9596309" cy="3477857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719361" y="5580831"/>
            <a:ext cx="9361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/>
              <a:t>The Auto-Track function helps you on optimising your mixing time automatically.</a:t>
            </a:r>
          </a:p>
          <a:p>
            <a:r>
              <a:rPr lang="de-DE" sz="1200"/>
              <a:t>It checks continiously if the moisture signal change is within a defined bandwidth. Should it vary more than allowed by the settings the system will automatically extend the mixing time to ensure that the concrete is homogenously mixed.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5830163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5039841" y="468263"/>
            <a:ext cx="4032448" cy="675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104918" tIns="52459" rIns="104918" bIns="52459">
            <a:spAutoFit/>
          </a:bodyPr>
          <a:lstStyle/>
          <a:p>
            <a:r>
              <a:rPr lang="en-GB" sz="3700" b="1" dirty="0">
                <a:solidFill>
                  <a:srgbClr val="2E6D9F"/>
                </a:solidFill>
              </a:rPr>
              <a:t>Hydro</a:t>
            </a:r>
            <a:r>
              <a:rPr lang="en-GB" sz="3700" b="1" dirty="0" smtClean="0">
                <a:solidFill>
                  <a:srgbClr val="2E6D9F"/>
                </a:solidFill>
              </a:rPr>
              <a:t>-Control VI</a:t>
            </a:r>
            <a:endParaRPr lang="en-GB" sz="3700" b="1" dirty="0">
              <a:solidFill>
                <a:srgbClr val="2E6D9F"/>
              </a:solidFill>
            </a:endParaRPr>
          </a:p>
        </p:txBody>
      </p:sp>
      <p:sp>
        <p:nvSpPr>
          <p:cNvPr id="2" name="Textfeld 1"/>
          <p:cNvSpPr txBox="1"/>
          <p:nvPr/>
        </p:nvSpPr>
        <p:spPr>
          <a:xfrm>
            <a:off x="438490" y="1116013"/>
            <a:ext cx="25793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 dirty="0" smtClean="0">
                <a:solidFill>
                  <a:srgbClr val="2E6D9F"/>
                </a:solidFill>
              </a:rPr>
              <a:t>Mixing Basics</a:t>
            </a:r>
            <a:endParaRPr lang="de-DE" sz="2800" b="1" dirty="0">
              <a:solidFill>
                <a:srgbClr val="2E6D9F"/>
              </a:solidFill>
            </a:endParaRPr>
          </a:p>
        </p:txBody>
      </p:sp>
      <p:pic>
        <p:nvPicPr>
          <p:cNvPr id="3" name="Bild 2" descr="01 - Simple Mix Cycle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352" y="1764407"/>
            <a:ext cx="6336705" cy="5417581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7272089" y="1764407"/>
            <a:ext cx="2803478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A simple mix </a:t>
            </a:r>
            <a:r>
              <a:rPr lang="de-DE" dirty="0" err="1" smtClean="0"/>
              <a:t>cycle</a:t>
            </a:r>
            <a:endParaRPr lang="de-DE" dirty="0" smtClean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9073676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5039841" y="468263"/>
            <a:ext cx="4032448" cy="675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104918" tIns="52459" rIns="104918" bIns="52459">
            <a:spAutoFit/>
          </a:bodyPr>
          <a:lstStyle/>
          <a:p>
            <a:r>
              <a:rPr lang="en-GB" sz="3700" b="1" dirty="0">
                <a:solidFill>
                  <a:srgbClr val="2E6D9F"/>
                </a:solidFill>
              </a:rPr>
              <a:t>Hydro</a:t>
            </a:r>
            <a:r>
              <a:rPr lang="en-GB" sz="3700" b="1" dirty="0" smtClean="0">
                <a:solidFill>
                  <a:srgbClr val="2E6D9F"/>
                </a:solidFill>
              </a:rPr>
              <a:t>-Control VI</a:t>
            </a:r>
            <a:endParaRPr lang="en-GB" sz="3700" b="1" dirty="0">
              <a:solidFill>
                <a:srgbClr val="2E6D9F"/>
              </a:solidFill>
            </a:endParaRPr>
          </a:p>
        </p:txBody>
      </p:sp>
      <p:sp>
        <p:nvSpPr>
          <p:cNvPr id="2" name="Textfeld 1"/>
          <p:cNvSpPr txBox="1"/>
          <p:nvPr/>
        </p:nvSpPr>
        <p:spPr>
          <a:xfrm>
            <a:off x="438490" y="1116013"/>
            <a:ext cx="25793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 dirty="0" smtClean="0">
                <a:solidFill>
                  <a:srgbClr val="2E6D9F"/>
                </a:solidFill>
              </a:rPr>
              <a:t>Mixing Basics</a:t>
            </a:r>
            <a:endParaRPr lang="de-DE" sz="2800" b="1" dirty="0">
              <a:solidFill>
                <a:srgbClr val="2E6D9F"/>
              </a:solidFill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7272089" y="1764407"/>
            <a:ext cx="2447186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A mix </a:t>
            </a:r>
            <a:r>
              <a:rPr lang="de-DE" dirty="0" err="1" smtClean="0"/>
              <a:t>cycle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endParaRPr lang="de-DE" dirty="0" smtClean="0"/>
          </a:p>
          <a:p>
            <a:r>
              <a:rPr lang="de-DE" dirty="0" err="1" smtClean="0"/>
              <a:t>Prewet</a:t>
            </a:r>
            <a:r>
              <a:rPr lang="de-DE" dirty="0" smtClean="0"/>
              <a:t> </a:t>
            </a:r>
            <a:r>
              <a:rPr lang="de-DE" dirty="0" err="1" smtClean="0"/>
              <a:t>water</a:t>
            </a:r>
            <a:endParaRPr lang="de-DE" dirty="0" smtClean="0"/>
          </a:p>
        </p:txBody>
      </p:sp>
      <p:pic>
        <p:nvPicPr>
          <p:cNvPr id="5" name="Bild 4" descr="02 - Simple Mix Cycle with Prewet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093" y="1620390"/>
            <a:ext cx="6536963" cy="560819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7967726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5039841" y="468263"/>
            <a:ext cx="4032448" cy="675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104918" tIns="52459" rIns="104918" bIns="52459">
            <a:spAutoFit/>
          </a:bodyPr>
          <a:lstStyle/>
          <a:p>
            <a:r>
              <a:rPr lang="en-GB" sz="3700" b="1" dirty="0">
                <a:solidFill>
                  <a:srgbClr val="2E6D9F"/>
                </a:solidFill>
              </a:rPr>
              <a:t>Hydro</a:t>
            </a:r>
            <a:r>
              <a:rPr lang="en-GB" sz="3700" b="1" dirty="0" smtClean="0">
                <a:solidFill>
                  <a:srgbClr val="2E6D9F"/>
                </a:solidFill>
              </a:rPr>
              <a:t>-Control VI</a:t>
            </a:r>
            <a:endParaRPr lang="en-GB" sz="3700" b="1" dirty="0">
              <a:solidFill>
                <a:srgbClr val="2E6D9F"/>
              </a:solidFill>
            </a:endParaRPr>
          </a:p>
        </p:txBody>
      </p:sp>
      <p:sp>
        <p:nvSpPr>
          <p:cNvPr id="2" name="Textfeld 1"/>
          <p:cNvSpPr txBox="1"/>
          <p:nvPr/>
        </p:nvSpPr>
        <p:spPr>
          <a:xfrm>
            <a:off x="438490" y="1116013"/>
            <a:ext cx="39219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 dirty="0" err="1" smtClean="0">
                <a:solidFill>
                  <a:srgbClr val="2E6D9F"/>
                </a:solidFill>
              </a:rPr>
              <a:t>Water</a:t>
            </a:r>
            <a:r>
              <a:rPr lang="de-DE" sz="2800" b="1" dirty="0" smtClean="0">
                <a:solidFill>
                  <a:srgbClr val="2E6D9F"/>
                </a:solidFill>
              </a:rPr>
              <a:t> </a:t>
            </a:r>
            <a:r>
              <a:rPr lang="de-DE" sz="2800" b="1" dirty="0" err="1" smtClean="0">
                <a:solidFill>
                  <a:srgbClr val="2E6D9F"/>
                </a:solidFill>
              </a:rPr>
              <a:t>addition</a:t>
            </a:r>
            <a:r>
              <a:rPr lang="de-DE" sz="2800" b="1" dirty="0" smtClean="0">
                <a:solidFill>
                  <a:srgbClr val="2E6D9F"/>
                </a:solidFill>
              </a:rPr>
              <a:t> </a:t>
            </a:r>
            <a:r>
              <a:rPr lang="de-DE" sz="2800" b="1" dirty="0" err="1" smtClean="0">
                <a:solidFill>
                  <a:srgbClr val="2E6D9F"/>
                </a:solidFill>
              </a:rPr>
              <a:t>modes</a:t>
            </a:r>
            <a:endParaRPr lang="de-DE" sz="2800" b="1" dirty="0">
              <a:solidFill>
                <a:srgbClr val="2E6D9F"/>
              </a:solidFill>
            </a:endParaRPr>
          </a:p>
        </p:txBody>
      </p:sp>
      <p:sp>
        <p:nvSpPr>
          <p:cNvPr id="3" name="Textfeld 2"/>
          <p:cNvSpPr txBox="1"/>
          <p:nvPr/>
        </p:nvSpPr>
        <p:spPr>
          <a:xfrm>
            <a:off x="431800" y="1764407"/>
            <a:ext cx="1022466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/>
              <a:t>The Hydro-</a:t>
            </a:r>
            <a:r>
              <a:rPr lang="de-DE" sz="2000" b="1" dirty="0" err="1"/>
              <a:t>Control</a:t>
            </a:r>
            <a:r>
              <a:rPr lang="de-DE" sz="2000" b="1" dirty="0"/>
              <a:t> </a:t>
            </a:r>
            <a:r>
              <a:rPr lang="de-DE" sz="2000" b="1" dirty="0" smtClean="0"/>
              <a:t>VI </a:t>
            </a:r>
            <a:r>
              <a:rPr lang="de-DE" sz="2000" b="1" dirty="0" err="1" smtClean="0"/>
              <a:t>can</a:t>
            </a:r>
            <a:r>
              <a:rPr lang="de-DE" sz="2000" b="1" dirty="0" smtClean="0"/>
              <a:t> </a:t>
            </a:r>
            <a:r>
              <a:rPr lang="de-DE" sz="2000" b="1" dirty="0" err="1" smtClean="0"/>
              <a:t>be</a:t>
            </a:r>
            <a:r>
              <a:rPr lang="de-DE" sz="2000" b="1" dirty="0" smtClean="0"/>
              <a:t> </a:t>
            </a:r>
            <a:r>
              <a:rPr lang="de-DE" sz="2000" b="1" dirty="0" err="1" smtClean="0"/>
              <a:t>used</a:t>
            </a:r>
            <a:r>
              <a:rPr lang="de-DE" sz="2000" b="1" dirty="0" smtClean="0"/>
              <a:t> in </a:t>
            </a:r>
          </a:p>
          <a:p>
            <a:r>
              <a:rPr lang="de-DE" sz="2000" b="1" dirty="0"/>
              <a:t>a manual preset mode</a:t>
            </a:r>
          </a:p>
          <a:p>
            <a:r>
              <a:rPr lang="de-DE" sz="2000" b="1" dirty="0" smtClean="0"/>
              <a:t>and 2 different </a:t>
            </a:r>
            <a:r>
              <a:rPr lang="de-DE" sz="2000" b="1" dirty="0" err="1" smtClean="0"/>
              <a:t>automatic</a:t>
            </a:r>
            <a:r>
              <a:rPr lang="de-DE" sz="2000" b="1" dirty="0" smtClean="0"/>
              <a:t> </a:t>
            </a:r>
            <a:r>
              <a:rPr lang="de-DE" sz="2000" b="1" dirty="0" err="1" smtClean="0"/>
              <a:t>water</a:t>
            </a:r>
            <a:r>
              <a:rPr lang="de-DE" sz="2000" b="1" dirty="0" smtClean="0"/>
              <a:t> </a:t>
            </a:r>
            <a:r>
              <a:rPr lang="de-DE" sz="2000" b="1" dirty="0" err="1" smtClean="0"/>
              <a:t>addition</a:t>
            </a:r>
            <a:r>
              <a:rPr lang="de-DE" sz="2000" b="1" dirty="0" smtClean="0"/>
              <a:t> </a:t>
            </a:r>
            <a:r>
              <a:rPr lang="de-DE" sz="2000" b="1" dirty="0" err="1" smtClean="0"/>
              <a:t>modes</a:t>
            </a:r>
            <a:r>
              <a:rPr lang="de-DE" sz="2000" b="1" dirty="0" smtClean="0"/>
              <a:t>:</a:t>
            </a:r>
          </a:p>
        </p:txBody>
      </p:sp>
      <p:sp>
        <p:nvSpPr>
          <p:cNvPr id="4" name="Rechteck 3"/>
          <p:cNvSpPr/>
          <p:nvPr/>
        </p:nvSpPr>
        <p:spPr>
          <a:xfrm>
            <a:off x="2375545" y="3564607"/>
            <a:ext cx="5397500" cy="1184940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spcAft>
                <a:spcPts val="1800"/>
              </a:spcAft>
              <a:buFont typeface="+mj-lt"/>
              <a:buAutoNum type="arabicPeriod"/>
            </a:pPr>
            <a:r>
              <a:rPr lang="de-DE" sz="2800" dirty="0"/>
              <a:t>The </a:t>
            </a:r>
            <a:r>
              <a:rPr lang="de-DE" sz="2800" dirty="0" err="1"/>
              <a:t>Calculation</a:t>
            </a:r>
            <a:r>
              <a:rPr lang="de-DE" sz="2800" dirty="0"/>
              <a:t> Mode</a:t>
            </a:r>
          </a:p>
          <a:p>
            <a:pPr marL="342900" indent="-342900">
              <a:spcAft>
                <a:spcPts val="1800"/>
              </a:spcAft>
              <a:buFont typeface="+mj-lt"/>
              <a:buAutoNum type="arabicPeriod"/>
            </a:pPr>
            <a:r>
              <a:rPr lang="de-DE" sz="2800" dirty="0"/>
              <a:t>The Auto Mode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6413557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5039841" y="468263"/>
            <a:ext cx="4032448" cy="675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104918" tIns="52459" rIns="104918" bIns="52459">
            <a:spAutoFit/>
          </a:bodyPr>
          <a:lstStyle/>
          <a:p>
            <a:r>
              <a:rPr lang="en-GB" sz="3700" b="1" dirty="0">
                <a:solidFill>
                  <a:srgbClr val="2E6D9F"/>
                </a:solidFill>
              </a:rPr>
              <a:t>Hydro</a:t>
            </a:r>
            <a:r>
              <a:rPr lang="en-GB" sz="3700" b="1" dirty="0" smtClean="0">
                <a:solidFill>
                  <a:srgbClr val="2E6D9F"/>
                </a:solidFill>
              </a:rPr>
              <a:t>-Control VI</a:t>
            </a:r>
            <a:endParaRPr lang="en-GB" sz="3700" b="1" dirty="0">
              <a:solidFill>
                <a:srgbClr val="2E6D9F"/>
              </a:solidFill>
            </a:endParaRPr>
          </a:p>
        </p:txBody>
      </p:sp>
      <p:sp>
        <p:nvSpPr>
          <p:cNvPr id="2" name="Textfeld 1"/>
          <p:cNvSpPr txBox="1"/>
          <p:nvPr/>
        </p:nvSpPr>
        <p:spPr>
          <a:xfrm>
            <a:off x="438490" y="1116013"/>
            <a:ext cx="39154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 dirty="0" smtClean="0">
                <a:solidFill>
                  <a:srgbClr val="2E6D9F"/>
                </a:solidFill>
              </a:rPr>
              <a:t>The </a:t>
            </a:r>
            <a:r>
              <a:rPr lang="de-DE" sz="2800" b="1" dirty="0" err="1" smtClean="0">
                <a:solidFill>
                  <a:srgbClr val="2E6D9F"/>
                </a:solidFill>
              </a:rPr>
              <a:t>Calculation</a:t>
            </a:r>
            <a:r>
              <a:rPr lang="de-DE" sz="2800" b="1" dirty="0" smtClean="0">
                <a:solidFill>
                  <a:srgbClr val="2E6D9F"/>
                </a:solidFill>
              </a:rPr>
              <a:t> </a:t>
            </a:r>
            <a:r>
              <a:rPr lang="de-DE" sz="2800" b="1" dirty="0" err="1" smtClean="0">
                <a:solidFill>
                  <a:srgbClr val="2E6D9F"/>
                </a:solidFill>
              </a:rPr>
              <a:t>mode</a:t>
            </a:r>
            <a:endParaRPr lang="de-DE" sz="2800" b="1" dirty="0">
              <a:solidFill>
                <a:srgbClr val="2E6D9F"/>
              </a:solidFill>
            </a:endParaRPr>
          </a:p>
        </p:txBody>
      </p:sp>
      <p:sp>
        <p:nvSpPr>
          <p:cNvPr id="3" name="Textfeld 2"/>
          <p:cNvSpPr txBox="1"/>
          <p:nvPr/>
        </p:nvSpPr>
        <p:spPr>
          <a:xfrm>
            <a:off x="431799" y="1836415"/>
            <a:ext cx="100806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/>
              <a:t>In </a:t>
            </a:r>
            <a:r>
              <a:rPr lang="de-DE" sz="1400" dirty="0" err="1" smtClean="0"/>
              <a:t>this</a:t>
            </a:r>
            <a:r>
              <a:rPr lang="de-DE" sz="1400" dirty="0" smtClean="0"/>
              <a:t> </a:t>
            </a:r>
            <a:r>
              <a:rPr lang="de-DE" sz="1400" dirty="0" err="1" smtClean="0"/>
              <a:t>mode</a:t>
            </a:r>
            <a:r>
              <a:rPr lang="de-DE" sz="1400" dirty="0" smtClean="0"/>
              <a:t> </a:t>
            </a:r>
            <a:r>
              <a:rPr lang="de-DE" sz="1400" dirty="0" err="1" smtClean="0"/>
              <a:t>the</a:t>
            </a:r>
            <a:r>
              <a:rPr lang="de-DE" sz="1400" dirty="0"/>
              <a:t> Hydro-</a:t>
            </a:r>
            <a:r>
              <a:rPr lang="de-DE" sz="1400" dirty="0" err="1"/>
              <a:t>Control</a:t>
            </a:r>
            <a:r>
              <a:rPr lang="de-DE" sz="1400" dirty="0"/>
              <a:t> </a:t>
            </a:r>
            <a:r>
              <a:rPr lang="de-DE" sz="1400" dirty="0" smtClean="0"/>
              <a:t>VI </a:t>
            </a:r>
            <a:r>
              <a:rPr lang="de-DE" sz="1400" dirty="0" err="1" smtClean="0"/>
              <a:t>uses</a:t>
            </a:r>
            <a:r>
              <a:rPr lang="de-DE" sz="1400" dirty="0" smtClean="0"/>
              <a:t> </a:t>
            </a:r>
            <a:r>
              <a:rPr lang="de-DE" sz="1400" dirty="0" err="1" smtClean="0"/>
              <a:t>the</a:t>
            </a:r>
            <a:r>
              <a:rPr lang="de-DE" sz="1400" dirty="0" smtClean="0"/>
              <a:t> dry mix </a:t>
            </a:r>
            <a:r>
              <a:rPr lang="de-DE" sz="1400" dirty="0" err="1" smtClean="0"/>
              <a:t>period</a:t>
            </a:r>
            <a:r>
              <a:rPr lang="de-DE" sz="1400" dirty="0" smtClean="0"/>
              <a:t> </a:t>
            </a:r>
            <a:r>
              <a:rPr lang="de-DE" sz="1400" dirty="0" err="1" smtClean="0"/>
              <a:t>to</a:t>
            </a:r>
            <a:r>
              <a:rPr lang="de-DE" sz="1400" dirty="0" smtClean="0"/>
              <a:t> </a:t>
            </a:r>
            <a:r>
              <a:rPr lang="de-DE" sz="1400" dirty="0" err="1" smtClean="0"/>
              <a:t>measure</a:t>
            </a:r>
            <a:r>
              <a:rPr lang="de-DE" sz="1400" dirty="0" smtClean="0"/>
              <a:t> </a:t>
            </a:r>
            <a:r>
              <a:rPr lang="de-DE" sz="1400" dirty="0" err="1" smtClean="0"/>
              <a:t>the</a:t>
            </a:r>
            <a:r>
              <a:rPr lang="de-DE" sz="1400" dirty="0" smtClean="0"/>
              <a:t> </a:t>
            </a:r>
            <a:r>
              <a:rPr lang="de-DE" sz="1400" dirty="0" err="1" smtClean="0"/>
              <a:t>moisture</a:t>
            </a:r>
            <a:r>
              <a:rPr lang="de-DE" sz="1400" dirty="0" smtClean="0"/>
              <a:t> </a:t>
            </a:r>
            <a:r>
              <a:rPr lang="de-DE" sz="1400" dirty="0" err="1" smtClean="0"/>
              <a:t>of</a:t>
            </a:r>
            <a:r>
              <a:rPr lang="de-DE" sz="1400" dirty="0" smtClean="0"/>
              <a:t> </a:t>
            </a:r>
            <a:r>
              <a:rPr lang="de-DE" sz="1400" dirty="0" err="1" smtClean="0"/>
              <a:t>the</a:t>
            </a:r>
            <a:r>
              <a:rPr lang="de-DE" sz="1400" dirty="0" smtClean="0"/>
              <a:t> dry mix, </a:t>
            </a:r>
            <a:r>
              <a:rPr lang="de-DE" sz="1400" dirty="0" err="1" smtClean="0"/>
              <a:t>compare</a:t>
            </a:r>
            <a:r>
              <a:rPr lang="de-DE" sz="1400" dirty="0" smtClean="0"/>
              <a:t> </a:t>
            </a:r>
            <a:r>
              <a:rPr lang="de-DE" sz="1400" dirty="0" err="1" smtClean="0"/>
              <a:t>this</a:t>
            </a:r>
            <a:r>
              <a:rPr lang="de-DE" sz="1400" dirty="0" smtClean="0"/>
              <a:t> </a:t>
            </a:r>
            <a:r>
              <a:rPr lang="de-DE" sz="1400" dirty="0" err="1" smtClean="0"/>
              <a:t>with</a:t>
            </a:r>
            <a:r>
              <a:rPr lang="de-DE" sz="1400" dirty="0" smtClean="0"/>
              <a:t> </a:t>
            </a:r>
            <a:r>
              <a:rPr lang="de-DE" sz="1400" dirty="0" err="1" smtClean="0"/>
              <a:t>the</a:t>
            </a:r>
            <a:r>
              <a:rPr lang="de-DE" sz="1400" dirty="0" smtClean="0"/>
              <a:t> </a:t>
            </a:r>
            <a:r>
              <a:rPr lang="de-DE" sz="1400" dirty="0" err="1" smtClean="0"/>
              <a:t>target</a:t>
            </a:r>
            <a:r>
              <a:rPr lang="de-DE" sz="1400" dirty="0" smtClean="0"/>
              <a:t> </a:t>
            </a:r>
            <a:r>
              <a:rPr lang="de-DE" sz="1400" dirty="0" err="1" smtClean="0"/>
              <a:t>value</a:t>
            </a:r>
            <a:r>
              <a:rPr lang="de-DE" sz="1400" dirty="0" smtClean="0"/>
              <a:t> </a:t>
            </a:r>
            <a:r>
              <a:rPr lang="de-DE" sz="1400" dirty="0" err="1" smtClean="0"/>
              <a:t>and</a:t>
            </a:r>
            <a:r>
              <a:rPr lang="de-DE" sz="1400" dirty="0" smtClean="0"/>
              <a:t> </a:t>
            </a:r>
            <a:r>
              <a:rPr lang="de-DE" sz="1400" dirty="0" err="1" smtClean="0"/>
              <a:t>add</a:t>
            </a:r>
            <a:r>
              <a:rPr lang="de-DE" sz="1400" dirty="0" smtClean="0"/>
              <a:t> </a:t>
            </a:r>
            <a:r>
              <a:rPr lang="de-DE" sz="1400" dirty="0" err="1" smtClean="0"/>
              <a:t>this</a:t>
            </a:r>
            <a:r>
              <a:rPr lang="de-DE" sz="1400" dirty="0" smtClean="0"/>
              <a:t> </a:t>
            </a:r>
            <a:r>
              <a:rPr lang="de-DE" sz="1400" dirty="0" err="1" smtClean="0"/>
              <a:t>calculated</a:t>
            </a:r>
            <a:r>
              <a:rPr lang="de-DE" sz="1400" dirty="0" smtClean="0"/>
              <a:t> </a:t>
            </a:r>
            <a:r>
              <a:rPr lang="de-DE" sz="1400" dirty="0" err="1" smtClean="0"/>
              <a:t>quantity</a:t>
            </a:r>
            <a:r>
              <a:rPr lang="de-DE" sz="1400" dirty="0" smtClean="0"/>
              <a:t> in </a:t>
            </a:r>
            <a:r>
              <a:rPr lang="de-DE" sz="1400" dirty="0" err="1" smtClean="0"/>
              <a:t>one</a:t>
            </a:r>
            <a:r>
              <a:rPr lang="de-DE" sz="1400" dirty="0" smtClean="0"/>
              <a:t> </a:t>
            </a:r>
            <a:r>
              <a:rPr lang="de-DE" sz="1400" dirty="0" err="1" smtClean="0"/>
              <a:t>shot</a:t>
            </a:r>
            <a:r>
              <a:rPr lang="de-DE" sz="1400" dirty="0" smtClean="0"/>
              <a:t>.</a:t>
            </a:r>
            <a:endParaRPr lang="de-DE" sz="1400" dirty="0"/>
          </a:p>
        </p:txBody>
      </p:sp>
      <p:pic>
        <p:nvPicPr>
          <p:cNvPr id="4" name="Bild 3" descr="03 - Calc Mode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353" y="2700511"/>
            <a:ext cx="8208441" cy="399636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5285963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5039841" y="468263"/>
            <a:ext cx="4032448" cy="675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104918" tIns="52459" rIns="104918" bIns="52459">
            <a:spAutoFit/>
          </a:bodyPr>
          <a:lstStyle/>
          <a:p>
            <a:r>
              <a:rPr lang="en-GB" sz="3700" b="1" dirty="0">
                <a:solidFill>
                  <a:srgbClr val="2E6D9F"/>
                </a:solidFill>
              </a:rPr>
              <a:t>Hydro</a:t>
            </a:r>
            <a:r>
              <a:rPr lang="en-GB" sz="3700" b="1" dirty="0" smtClean="0">
                <a:solidFill>
                  <a:srgbClr val="2E6D9F"/>
                </a:solidFill>
              </a:rPr>
              <a:t>-Control VI</a:t>
            </a:r>
            <a:endParaRPr lang="en-GB" sz="3700" b="1" dirty="0">
              <a:solidFill>
                <a:srgbClr val="2E6D9F"/>
              </a:solidFill>
            </a:endParaRPr>
          </a:p>
        </p:txBody>
      </p:sp>
      <p:sp>
        <p:nvSpPr>
          <p:cNvPr id="2" name="Textfeld 1"/>
          <p:cNvSpPr txBox="1"/>
          <p:nvPr/>
        </p:nvSpPr>
        <p:spPr>
          <a:xfrm>
            <a:off x="438490" y="1116013"/>
            <a:ext cx="39154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 dirty="0" smtClean="0">
                <a:solidFill>
                  <a:srgbClr val="2E6D9F"/>
                </a:solidFill>
              </a:rPr>
              <a:t>The </a:t>
            </a:r>
            <a:r>
              <a:rPr lang="de-DE" sz="2800" b="1" dirty="0" err="1" smtClean="0">
                <a:solidFill>
                  <a:srgbClr val="2E6D9F"/>
                </a:solidFill>
              </a:rPr>
              <a:t>Calculation</a:t>
            </a:r>
            <a:r>
              <a:rPr lang="de-DE" sz="2800" b="1" dirty="0" smtClean="0">
                <a:solidFill>
                  <a:srgbClr val="2E6D9F"/>
                </a:solidFill>
              </a:rPr>
              <a:t> </a:t>
            </a:r>
            <a:r>
              <a:rPr lang="de-DE" sz="2800" b="1" dirty="0" err="1" smtClean="0">
                <a:solidFill>
                  <a:srgbClr val="2E6D9F"/>
                </a:solidFill>
              </a:rPr>
              <a:t>mode</a:t>
            </a:r>
            <a:endParaRPr lang="de-DE" sz="2800" b="1" dirty="0">
              <a:solidFill>
                <a:srgbClr val="2E6D9F"/>
              </a:solidFill>
            </a:endParaRPr>
          </a:p>
        </p:txBody>
      </p:sp>
      <p:pic>
        <p:nvPicPr>
          <p:cNvPr id="3" name="Bild 2" descr="05 - Calc Mode Calibratio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337" y="1764407"/>
            <a:ext cx="6048672" cy="5323491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5903937" y="1764407"/>
            <a:ext cx="4608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b="1">
                <a:solidFill>
                  <a:srgbClr val="2E6D9F"/>
                </a:solidFill>
              </a:rPr>
              <a:t>How does the recipe calibration work?</a:t>
            </a:r>
          </a:p>
        </p:txBody>
      </p:sp>
      <p:sp>
        <p:nvSpPr>
          <p:cNvPr id="5" name="Textfeld 4"/>
          <p:cNvSpPr txBox="1"/>
          <p:nvPr/>
        </p:nvSpPr>
        <p:spPr>
          <a:xfrm>
            <a:off x="6263977" y="2340471"/>
            <a:ext cx="446449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/>
              <a:buChar char="•"/>
            </a:pPr>
            <a:r>
              <a:rPr lang="de-DE" sz="1200"/>
              <a:t>A batch will be done with a fixed amount of water in Preset mode</a:t>
            </a:r>
          </a:p>
          <a:p>
            <a:pPr marL="171450" indent="-171450">
              <a:buFont typeface="Arial"/>
              <a:buChar char="•"/>
            </a:pPr>
            <a:r>
              <a:rPr lang="de-DE" sz="1200"/>
              <a:t>At the end of the dry mix time the Hydro-Control VI stores the internal unscaled  value.</a:t>
            </a:r>
          </a:p>
          <a:p>
            <a:pPr marL="171450" indent="-171450">
              <a:buFont typeface="Arial"/>
              <a:buChar char="•"/>
            </a:pPr>
            <a:r>
              <a:rPr lang="de-DE" sz="1200"/>
              <a:t>The water will be added.</a:t>
            </a:r>
          </a:p>
          <a:p>
            <a:pPr marL="171450" indent="-171450">
              <a:buFont typeface="Arial"/>
              <a:buChar char="•"/>
            </a:pPr>
            <a:r>
              <a:rPr lang="de-DE" sz="1200"/>
              <a:t>After water addition wait for a stable signal.</a:t>
            </a:r>
          </a:p>
          <a:p>
            <a:pPr marL="171450" indent="-171450">
              <a:buFont typeface="Arial"/>
              <a:buChar char="•"/>
            </a:pPr>
            <a:r>
              <a:rPr lang="de-DE" sz="1200"/>
              <a:t>Check if the mix is OK.</a:t>
            </a:r>
          </a:p>
          <a:p>
            <a:pPr marL="171450" indent="-171450">
              <a:buFont typeface="Arial"/>
              <a:buChar char="•"/>
            </a:pPr>
            <a:r>
              <a:rPr lang="de-DE" sz="1200"/>
              <a:t>Add more water if necessary and wait for a stable signal.</a:t>
            </a:r>
          </a:p>
          <a:p>
            <a:pPr marL="171450" indent="-171450">
              <a:buFont typeface="Arial"/>
              <a:buChar char="•"/>
            </a:pPr>
            <a:r>
              <a:rPr lang="de-DE" sz="1200"/>
              <a:t>Finish the batch.</a:t>
            </a:r>
          </a:p>
          <a:p>
            <a:pPr marL="171450" indent="-171450">
              <a:buFont typeface="Arial"/>
              <a:buChar char="•"/>
            </a:pPr>
            <a:r>
              <a:rPr lang="de-DE" sz="1200"/>
              <a:t>Open the mixlog, choose the last batch and calibrate.</a:t>
            </a:r>
          </a:p>
        </p:txBody>
      </p:sp>
      <p:sp>
        <p:nvSpPr>
          <p:cNvPr id="6" name="Rechteck 5"/>
          <p:cNvSpPr/>
          <p:nvPr/>
        </p:nvSpPr>
        <p:spPr>
          <a:xfrm>
            <a:off x="6263977" y="5004767"/>
            <a:ext cx="424537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/>
              <a:t>The Hydro-Control uses the given moisture and knows the Unscaled value of the final batch. (M2 and U2).</a:t>
            </a:r>
          </a:p>
          <a:p>
            <a:r>
              <a:rPr lang="de-DE" sz="1200"/>
              <a:t>The moisture difference is the added water divided by the dry weight.</a:t>
            </a:r>
          </a:p>
          <a:p>
            <a:r>
              <a:rPr lang="de-DE" sz="1200"/>
              <a:t>The dry moisture is now target – moisture difference = M1</a:t>
            </a:r>
          </a:p>
          <a:p>
            <a:r>
              <a:rPr lang="de-DE" sz="1200"/>
              <a:t>The stored unscaled value U1 is now used with M1.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6413557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build="p"/>
      <p:bldP spid="6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5039841" y="468263"/>
            <a:ext cx="4032448" cy="675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104918" tIns="52459" rIns="104918" bIns="52459">
            <a:spAutoFit/>
          </a:bodyPr>
          <a:lstStyle/>
          <a:p>
            <a:r>
              <a:rPr lang="en-GB" sz="3700" b="1" dirty="0">
                <a:solidFill>
                  <a:srgbClr val="2E6D9F"/>
                </a:solidFill>
              </a:rPr>
              <a:t>Hydro</a:t>
            </a:r>
            <a:r>
              <a:rPr lang="en-GB" sz="3700" b="1" dirty="0" smtClean="0">
                <a:solidFill>
                  <a:srgbClr val="2E6D9F"/>
                </a:solidFill>
              </a:rPr>
              <a:t>-Control VI</a:t>
            </a:r>
            <a:endParaRPr lang="en-GB" sz="3700" b="1" dirty="0">
              <a:solidFill>
                <a:srgbClr val="2E6D9F"/>
              </a:solidFill>
            </a:endParaRPr>
          </a:p>
        </p:txBody>
      </p:sp>
      <p:sp>
        <p:nvSpPr>
          <p:cNvPr id="2" name="Textfeld 1"/>
          <p:cNvSpPr txBox="1"/>
          <p:nvPr/>
        </p:nvSpPr>
        <p:spPr>
          <a:xfrm>
            <a:off x="438490" y="1116013"/>
            <a:ext cx="39154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 dirty="0" smtClean="0">
                <a:solidFill>
                  <a:srgbClr val="2E6D9F"/>
                </a:solidFill>
              </a:rPr>
              <a:t>The </a:t>
            </a:r>
            <a:r>
              <a:rPr lang="de-DE" sz="2800" b="1" dirty="0" err="1" smtClean="0">
                <a:solidFill>
                  <a:srgbClr val="2E6D9F"/>
                </a:solidFill>
              </a:rPr>
              <a:t>Calculation</a:t>
            </a:r>
            <a:r>
              <a:rPr lang="de-DE" sz="2800" b="1" dirty="0" smtClean="0">
                <a:solidFill>
                  <a:srgbClr val="2E6D9F"/>
                </a:solidFill>
              </a:rPr>
              <a:t> </a:t>
            </a:r>
            <a:r>
              <a:rPr lang="de-DE" sz="2800" b="1" dirty="0" err="1" smtClean="0">
                <a:solidFill>
                  <a:srgbClr val="2E6D9F"/>
                </a:solidFill>
              </a:rPr>
              <a:t>mode</a:t>
            </a:r>
            <a:endParaRPr lang="de-DE" sz="2800" b="1" dirty="0">
              <a:solidFill>
                <a:srgbClr val="2E6D9F"/>
              </a:solidFill>
            </a:endParaRPr>
          </a:p>
        </p:txBody>
      </p:sp>
      <p:pic>
        <p:nvPicPr>
          <p:cNvPr id="4" name="01 Calculation Mix 6,5%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1764407"/>
            <a:ext cx="10799762" cy="46355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16413557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5039841" y="468263"/>
            <a:ext cx="4032448" cy="675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104918" tIns="52459" rIns="104918" bIns="52459">
            <a:spAutoFit/>
          </a:bodyPr>
          <a:lstStyle/>
          <a:p>
            <a:r>
              <a:rPr lang="en-GB" sz="3700" b="1" dirty="0">
                <a:solidFill>
                  <a:srgbClr val="2E6D9F"/>
                </a:solidFill>
              </a:rPr>
              <a:t>Hydro</a:t>
            </a:r>
            <a:r>
              <a:rPr lang="en-GB" sz="3700" b="1" dirty="0" smtClean="0">
                <a:solidFill>
                  <a:srgbClr val="2E6D9F"/>
                </a:solidFill>
              </a:rPr>
              <a:t>-Control VI</a:t>
            </a:r>
            <a:endParaRPr lang="en-GB" sz="3700" b="1" dirty="0">
              <a:solidFill>
                <a:srgbClr val="2E6D9F"/>
              </a:solidFill>
            </a:endParaRPr>
          </a:p>
        </p:txBody>
      </p:sp>
      <p:sp>
        <p:nvSpPr>
          <p:cNvPr id="2" name="Textfeld 1"/>
          <p:cNvSpPr txBox="1"/>
          <p:nvPr/>
        </p:nvSpPr>
        <p:spPr>
          <a:xfrm>
            <a:off x="438490" y="1116013"/>
            <a:ext cx="39154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 dirty="0" smtClean="0">
                <a:solidFill>
                  <a:srgbClr val="2E6D9F"/>
                </a:solidFill>
              </a:rPr>
              <a:t>The </a:t>
            </a:r>
            <a:r>
              <a:rPr lang="de-DE" sz="2800" b="1" dirty="0" err="1" smtClean="0">
                <a:solidFill>
                  <a:srgbClr val="2E6D9F"/>
                </a:solidFill>
              </a:rPr>
              <a:t>Calculation</a:t>
            </a:r>
            <a:r>
              <a:rPr lang="de-DE" sz="2800" b="1" dirty="0" smtClean="0">
                <a:solidFill>
                  <a:srgbClr val="2E6D9F"/>
                </a:solidFill>
              </a:rPr>
              <a:t> </a:t>
            </a:r>
            <a:r>
              <a:rPr lang="de-DE" sz="2800" b="1" dirty="0" err="1" smtClean="0">
                <a:solidFill>
                  <a:srgbClr val="2E6D9F"/>
                </a:solidFill>
              </a:rPr>
              <a:t>mode</a:t>
            </a:r>
            <a:endParaRPr lang="de-DE" sz="2800" b="1" dirty="0">
              <a:solidFill>
                <a:srgbClr val="2E6D9F"/>
              </a:solidFill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7344097" y="1620391"/>
            <a:ext cx="338437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The calibration procedure</a:t>
            </a:r>
          </a:p>
        </p:txBody>
      </p:sp>
      <p:pic>
        <p:nvPicPr>
          <p:cNvPr id="3" name="02 Calibration Procedure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26843" y="1620391"/>
            <a:ext cx="6773238" cy="552602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9289897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5039841" y="468263"/>
            <a:ext cx="4032448" cy="675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104918" tIns="52459" rIns="104918" bIns="52459">
            <a:spAutoFit/>
          </a:bodyPr>
          <a:lstStyle/>
          <a:p>
            <a:r>
              <a:rPr lang="en-GB" sz="3700" b="1" dirty="0">
                <a:solidFill>
                  <a:srgbClr val="2E6D9F"/>
                </a:solidFill>
              </a:rPr>
              <a:t>Hydro</a:t>
            </a:r>
            <a:r>
              <a:rPr lang="en-GB" sz="3700" b="1" dirty="0" smtClean="0">
                <a:solidFill>
                  <a:srgbClr val="2E6D9F"/>
                </a:solidFill>
              </a:rPr>
              <a:t>-Control VI</a:t>
            </a:r>
            <a:endParaRPr lang="en-GB" sz="3700" b="1" dirty="0">
              <a:solidFill>
                <a:srgbClr val="2E6D9F"/>
              </a:solidFill>
            </a:endParaRPr>
          </a:p>
        </p:txBody>
      </p:sp>
      <p:sp>
        <p:nvSpPr>
          <p:cNvPr id="2" name="Textfeld 1"/>
          <p:cNvSpPr txBox="1"/>
          <p:nvPr/>
        </p:nvSpPr>
        <p:spPr>
          <a:xfrm>
            <a:off x="438490" y="1116013"/>
            <a:ext cx="39154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 dirty="0" smtClean="0">
                <a:solidFill>
                  <a:srgbClr val="2E6D9F"/>
                </a:solidFill>
              </a:rPr>
              <a:t>The </a:t>
            </a:r>
            <a:r>
              <a:rPr lang="de-DE" sz="2800" b="1" dirty="0" err="1" smtClean="0">
                <a:solidFill>
                  <a:srgbClr val="2E6D9F"/>
                </a:solidFill>
              </a:rPr>
              <a:t>Calculation</a:t>
            </a:r>
            <a:r>
              <a:rPr lang="de-DE" sz="2800" b="1" dirty="0" smtClean="0">
                <a:solidFill>
                  <a:srgbClr val="2E6D9F"/>
                </a:solidFill>
              </a:rPr>
              <a:t> </a:t>
            </a:r>
            <a:r>
              <a:rPr lang="de-DE" sz="2800" b="1" dirty="0" err="1" smtClean="0">
                <a:solidFill>
                  <a:srgbClr val="2E6D9F"/>
                </a:solidFill>
              </a:rPr>
              <a:t>mode</a:t>
            </a:r>
            <a:endParaRPr lang="de-DE" sz="2800" b="1" dirty="0">
              <a:solidFill>
                <a:srgbClr val="2E6D9F"/>
              </a:solidFill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7416105" y="1620391"/>
            <a:ext cx="331236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/>
              <a:t>The recipe has now been recalibrated to reach a target value of 7,2%.</a:t>
            </a:r>
          </a:p>
          <a:p>
            <a:endParaRPr lang="de-DE" sz="1400"/>
          </a:p>
          <a:p>
            <a:r>
              <a:rPr lang="de-DE" sz="1400"/>
              <a:t>The system will calculate the water like before but will reach the target of 7.2% with 2,5 litres of water less.</a:t>
            </a:r>
          </a:p>
          <a:p>
            <a:endParaRPr lang="de-DE" sz="1400"/>
          </a:p>
          <a:p>
            <a:r>
              <a:rPr lang="de-DE" sz="1400"/>
              <a:t>This -2,5L Trim is now part of the new calibration line.</a:t>
            </a:r>
          </a:p>
        </p:txBody>
      </p:sp>
      <p:pic>
        <p:nvPicPr>
          <p:cNvPr id="5" name="03 Calculation Mix 7,2 English and Russian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28399" y="1620000"/>
            <a:ext cx="6773208" cy="5526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9289897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,9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,9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,9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,9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,9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,9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,9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,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,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,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,9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,9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,9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,9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,9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,9"/>
</p:tagLst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042988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5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042988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5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786</Words>
  <Application>Microsoft Macintosh PowerPoint</Application>
  <PresentationFormat>Benutzerdefiniert</PresentationFormat>
  <Paragraphs>102</Paragraphs>
  <Slides>16</Slides>
  <Notes>16</Notes>
  <HiddenSlides>0</HiddenSlides>
  <MMClips>5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16</vt:i4>
      </vt:variant>
    </vt:vector>
  </HeadingPairs>
  <TitlesOfParts>
    <vt:vector size="17" baseType="lpstr">
      <vt:lpstr>Default Design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>HYDRONIX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Melany George</dc:creator>
  <cp:lastModifiedBy>Holger Thomas</cp:lastModifiedBy>
  <cp:revision>356</cp:revision>
  <dcterms:created xsi:type="dcterms:W3CDTF">2011-09-28T08:49:46Z</dcterms:created>
  <dcterms:modified xsi:type="dcterms:W3CDTF">2014-03-07T08:01:26Z</dcterms:modified>
</cp:coreProperties>
</file>